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6"/>
  </p:notesMasterIdLst>
  <p:handoutMasterIdLst>
    <p:handoutMasterId r:id="rId57"/>
  </p:handoutMasterIdLst>
  <p:sldIdLst>
    <p:sldId id="390" r:id="rId2"/>
    <p:sldId id="543" r:id="rId3"/>
    <p:sldId id="489" r:id="rId4"/>
    <p:sldId id="480" r:id="rId5"/>
    <p:sldId id="423" r:id="rId6"/>
    <p:sldId id="530" r:id="rId7"/>
    <p:sldId id="524" r:id="rId8"/>
    <p:sldId id="525" r:id="rId9"/>
    <p:sldId id="526" r:id="rId10"/>
    <p:sldId id="527" r:id="rId11"/>
    <p:sldId id="528" r:id="rId12"/>
    <p:sldId id="529" r:id="rId13"/>
    <p:sldId id="531" r:id="rId14"/>
    <p:sldId id="488" r:id="rId15"/>
    <p:sldId id="432" r:id="rId16"/>
    <p:sldId id="501" r:id="rId17"/>
    <p:sldId id="500" r:id="rId18"/>
    <p:sldId id="391" r:id="rId19"/>
    <p:sldId id="532" r:id="rId20"/>
    <p:sldId id="469" r:id="rId21"/>
    <p:sldId id="470" r:id="rId22"/>
    <p:sldId id="471" r:id="rId23"/>
    <p:sldId id="472" r:id="rId24"/>
    <p:sldId id="473" r:id="rId25"/>
    <p:sldId id="474" r:id="rId26"/>
    <p:sldId id="569" r:id="rId27"/>
    <p:sldId id="568" r:id="rId28"/>
    <p:sldId id="475" r:id="rId29"/>
    <p:sldId id="476" r:id="rId30"/>
    <p:sldId id="477" r:id="rId31"/>
    <p:sldId id="566" r:id="rId32"/>
    <p:sldId id="478" r:id="rId33"/>
    <p:sldId id="434" r:id="rId34"/>
    <p:sldId id="567" r:id="rId35"/>
    <p:sldId id="482" r:id="rId36"/>
    <p:sldId id="436" r:id="rId37"/>
    <p:sldId id="484" r:id="rId38"/>
    <p:sldId id="437" r:id="rId39"/>
    <p:sldId id="483" r:id="rId40"/>
    <p:sldId id="485" r:id="rId41"/>
    <p:sldId id="438" r:id="rId42"/>
    <p:sldId id="577" r:id="rId43"/>
    <p:sldId id="393" r:id="rId44"/>
    <p:sldId id="452" r:id="rId45"/>
    <p:sldId id="453" r:id="rId46"/>
    <p:sldId id="394" r:id="rId47"/>
    <p:sldId id="534" r:id="rId48"/>
    <p:sldId id="487" r:id="rId49"/>
    <p:sldId id="397" r:id="rId50"/>
    <p:sldId id="486" r:id="rId51"/>
    <p:sldId id="461" r:id="rId52"/>
    <p:sldId id="404" r:id="rId53"/>
    <p:sldId id="544" r:id="rId54"/>
    <p:sldId id="455" r:id="rId5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0" autoAdjust="0"/>
    <p:restoredTop sz="73945" autoAdjust="0"/>
  </p:normalViewPr>
  <p:slideViewPr>
    <p:cSldViewPr snapToObjects="1">
      <p:cViewPr>
        <p:scale>
          <a:sx n="100" d="100"/>
          <a:sy n="100" d="100"/>
        </p:scale>
        <p:origin x="-1554" y="582"/>
      </p:cViewPr>
      <p:guideLst>
        <p:guide orient="horz" pos="2160"/>
        <p:guide pos="2880"/>
      </p:guideLst>
    </p:cSldViewPr>
  </p:slideViewPr>
  <p:outlineViewPr>
    <p:cViewPr>
      <p:scale>
        <a:sx n="33" d="100"/>
        <a:sy n="33" d="100"/>
      </p:scale>
      <p:origin x="0" y="87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F9BCEAB-F759-4D13-BADA-B2AE43B55C80}" type="datetimeFigureOut">
              <a:rPr lang="en-US" smtClean="0"/>
              <a:t>8/30/2013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4795951-0634-4F65-BCE5-2946731BFF3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5195" tIns="47598" rIns="95195" bIns="4759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5195" tIns="47598" rIns="95195" bIns="47598" rtlCol="0"/>
          <a:lstStyle>
            <a:lvl1pPr algn="r" fontAlgn="auto">
              <a:spcBef>
                <a:spcPts val="0"/>
              </a:spcBef>
              <a:spcAft>
                <a:spcPts val="0"/>
              </a:spcAft>
              <a:defRPr sz="1200">
                <a:latin typeface="+mn-lt"/>
                <a:cs typeface="+mn-cs"/>
              </a:defRPr>
            </a:lvl1pPr>
          </a:lstStyle>
          <a:p>
            <a:pPr>
              <a:defRPr/>
            </a:pPr>
            <a:fld id="{91F92E22-6FD3-4300-9BDA-57A12C2E01E4}" type="datetimeFigureOut">
              <a:rPr lang="en-US"/>
              <a:pPr>
                <a:defRPr/>
              </a:pPr>
              <a:t>8/30/2013</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195" tIns="47598" rIns="95195" bIns="47598" rtlCol="0" anchor="ctr"/>
          <a:lstStyle/>
          <a:p>
            <a:pPr lvl="0"/>
            <a:endParaRPr lang="en-US" noProof="0"/>
          </a:p>
        </p:txBody>
      </p:sp>
      <p:sp>
        <p:nvSpPr>
          <p:cNvPr id="5" name="Notes Placeholder 4"/>
          <p:cNvSpPr>
            <a:spLocks noGrp="1"/>
          </p:cNvSpPr>
          <p:nvPr>
            <p:ph type="body" sz="quarter" idx="3"/>
          </p:nvPr>
        </p:nvSpPr>
        <p:spPr>
          <a:xfrm>
            <a:off x="731839" y="4560889"/>
            <a:ext cx="5851525" cy="4321175"/>
          </a:xfrm>
          <a:prstGeom prst="rect">
            <a:avLst/>
          </a:prstGeom>
        </p:spPr>
        <p:txBody>
          <a:bodyPr vert="horz" lIns="95195" tIns="47598" rIns="95195" bIns="475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1"/>
            <a:ext cx="3170238" cy="481013"/>
          </a:xfrm>
          <a:prstGeom prst="rect">
            <a:avLst/>
          </a:prstGeom>
        </p:spPr>
        <p:txBody>
          <a:bodyPr vert="horz" lIns="95195" tIns="47598" rIns="95195" bIns="4759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1"/>
            <a:ext cx="3170238" cy="481013"/>
          </a:xfrm>
          <a:prstGeom prst="rect">
            <a:avLst/>
          </a:prstGeom>
        </p:spPr>
        <p:txBody>
          <a:bodyPr vert="horz" lIns="95195" tIns="47598" rIns="95195" bIns="47598" rtlCol="0" anchor="b"/>
          <a:lstStyle>
            <a:lvl1pPr algn="r" fontAlgn="auto">
              <a:spcBef>
                <a:spcPts val="0"/>
              </a:spcBef>
              <a:spcAft>
                <a:spcPts val="0"/>
              </a:spcAft>
              <a:defRPr sz="1200">
                <a:latin typeface="+mn-lt"/>
                <a:cs typeface="+mn-cs"/>
              </a:defRPr>
            </a:lvl1pPr>
          </a:lstStyle>
          <a:p>
            <a:pPr>
              <a:defRPr/>
            </a:pPr>
            <a:fld id="{4E8A59D7-4D0C-40C4-B9BA-B493024C84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supplemental to the previous overview presentation and </a:t>
            </a:r>
            <a:r>
              <a:rPr lang="en-US" dirty="0" smtClean="0"/>
              <a:t>assumes that the audience has understood the basic ideas from that presentation.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188BE3-C181-42AA-8DD5-D7A6B747A87D}" type="slidenum">
              <a:rPr lang="en-US">
                <a:cs typeface="Arial" charset="0"/>
              </a:rPr>
              <a:pPr fontAlgn="base">
                <a:spcBef>
                  <a:spcPct val="0"/>
                </a:spcBef>
                <a:spcAft>
                  <a:spcPct val="0"/>
                </a:spcAft>
                <a:defRPr/>
              </a:pPr>
              <a:t>11</a:t>
            </a:fld>
            <a:endParaRPr lang="en-US">
              <a:cs typeface="Arial" charset="0"/>
            </a:endParaRPr>
          </a:p>
        </p:txBody>
      </p:sp>
      <p:sp>
        <p:nvSpPr>
          <p:cNvPr id="831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31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958AAD-2B7C-462E-8007-EF2E19142AEF}" type="slidenum">
              <a:rPr lang="en-US">
                <a:cs typeface="Arial" charset="0"/>
              </a:rPr>
              <a:pPr fontAlgn="base">
                <a:spcBef>
                  <a:spcPct val="0"/>
                </a:spcBef>
                <a:spcAft>
                  <a:spcPct val="0"/>
                </a:spcAft>
                <a:defRPr/>
              </a:pPr>
              <a:t>12</a:t>
            </a:fld>
            <a:endParaRPr lang="en-US">
              <a:cs typeface="Arial" charset="0"/>
            </a:endParaRPr>
          </a:p>
        </p:txBody>
      </p:sp>
      <p:sp>
        <p:nvSpPr>
          <p:cNvPr id="83353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3353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5"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9851F-CB19-4D32-AD6E-72EAB9E0E446}" type="slidenum">
              <a:rPr lang="en-US">
                <a:cs typeface="Arial" charset="0"/>
              </a:rPr>
              <a:pPr fontAlgn="base">
                <a:spcBef>
                  <a:spcPct val="0"/>
                </a:spcBef>
                <a:spcAft>
                  <a:spcPct val="0"/>
                </a:spcAft>
                <a:defRPr/>
              </a:pPr>
              <a:t>13</a:t>
            </a:fld>
            <a:endParaRPr lang="en-US">
              <a:cs typeface="Arial" charset="0"/>
            </a:endParaRPr>
          </a:p>
        </p:txBody>
      </p:sp>
      <p:sp>
        <p:nvSpPr>
          <p:cNvPr id="83558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35587" name="Rectangle 1027"/>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dirty="0" smtClean="0"/>
              <a:t>This is a build slide. 17 mouse clicks will animate the processing of this AST showing:</a:t>
            </a:r>
          </a:p>
          <a:p>
            <a:pPr eaLnBrk="1" hangingPunct="1">
              <a:spcBef>
                <a:spcPct val="0"/>
              </a:spcBef>
            </a:pPr>
            <a:r>
              <a:rPr lang="en-US" dirty="0" smtClean="0"/>
              <a:t> </a:t>
            </a:r>
          </a:p>
          <a:p>
            <a:pPr eaLnBrk="1" hangingPunct="1">
              <a:spcBef>
                <a:spcPct val="0"/>
              </a:spcBef>
              <a:buFont typeface="Arial" pitchFamily="34" charset="0"/>
              <a:buChar char="•"/>
            </a:pPr>
            <a:r>
              <a:rPr lang="en-US" dirty="0" smtClean="0"/>
              <a:t>the creation of loop APC (constraints), </a:t>
            </a:r>
          </a:p>
          <a:p>
            <a:pPr eaLnBrk="1" hangingPunct="1">
              <a:spcBef>
                <a:spcPct val="0"/>
              </a:spcBef>
              <a:buFont typeface="Arial" pitchFamily="34" charset="0"/>
              <a:buChar char="•"/>
            </a:pPr>
            <a:r>
              <a:rPr lang="en-US" dirty="0" smtClean="0"/>
              <a:t>the introduction of loop index names (e.g., </a:t>
            </a:r>
            <a:r>
              <a:rPr lang="en-US" dirty="0" err="1" smtClean="0"/>
              <a:t>i</a:t>
            </a:r>
            <a:r>
              <a:rPr lang="en-US" dirty="0" smtClean="0"/>
              <a:t> and j, and k and l), </a:t>
            </a:r>
          </a:p>
          <a:p>
            <a:pPr eaLnBrk="1" hangingPunct="1">
              <a:spcBef>
                <a:spcPct val="0"/>
              </a:spcBef>
              <a:buFont typeface="Arial" pitchFamily="34" charset="0"/>
              <a:buChar char="•"/>
            </a:pPr>
            <a:r>
              <a:rPr lang="en-US" dirty="0" smtClean="0"/>
              <a:t>the partial translation of the expression (e.g., b -&gt; b[i,j]), </a:t>
            </a:r>
          </a:p>
          <a:p>
            <a:pPr eaLnBrk="1" hangingPunct="1">
              <a:spcBef>
                <a:spcPct val="0"/>
              </a:spcBef>
              <a:buFont typeface="Arial" pitchFamily="34" charset="0"/>
              <a:buChar char="•"/>
            </a:pPr>
            <a:r>
              <a:rPr lang="en-US" dirty="0" smtClean="0"/>
              <a:t>the creation of partitions associated with loop APCs (e.g., “(e1-c5)” ), </a:t>
            </a:r>
          </a:p>
          <a:p>
            <a:pPr eaLnBrk="1" hangingPunct="1">
              <a:spcBef>
                <a:spcPct val="0"/>
              </a:spcBef>
              <a:buFont typeface="Arial" pitchFamily="34" charset="0"/>
              <a:buChar char="•"/>
            </a:pPr>
            <a:r>
              <a:rPr lang="en-US" dirty="0" smtClean="0"/>
              <a:t>the propagation of the APCs over the AST, and </a:t>
            </a:r>
          </a:p>
          <a:p>
            <a:pPr eaLnBrk="1" hangingPunct="1">
              <a:spcBef>
                <a:spcPct val="0"/>
              </a:spcBef>
              <a:buFont typeface="Arial" pitchFamily="34" charset="0"/>
              <a:buChar char="•"/>
            </a:pPr>
            <a:r>
              <a:rPr lang="en-US" dirty="0" smtClean="0"/>
              <a:t>the merging of APCs.</a:t>
            </a:r>
          </a:p>
          <a:p>
            <a:pPr eaLnBrk="1" hangingPunct="1">
              <a:spcBef>
                <a:spcPct val="0"/>
              </a:spcBef>
            </a:pPr>
            <a:endParaRPr lang="en-US" dirty="0" smtClean="0"/>
          </a:p>
          <a:p>
            <a:pPr eaLnBrk="1" hangingPunct="1">
              <a:spcBef>
                <a:spcPct val="0"/>
              </a:spcBef>
            </a:pPr>
            <a:r>
              <a:rPr lang="en-US" dirty="0" smtClean="0"/>
              <a:t>Bookmarks for </a:t>
            </a:r>
            <a:r>
              <a:rPr lang="en-US" b="1" dirty="0" smtClean="0"/>
              <a:t>DSLGenICSRToolsDemoV4.dxl </a:t>
            </a:r>
            <a:r>
              <a:rPr lang="en-US" dirty="0" smtClean="0"/>
              <a:t>demo file. (</a:t>
            </a:r>
            <a:r>
              <a:rPr lang="en-US" b="1" dirty="0" smtClean="0"/>
              <a:t>NB:</a:t>
            </a:r>
            <a:r>
              <a:rPr lang="en-US" dirty="0" smtClean="0"/>
              <a:t> For the </a:t>
            </a:r>
            <a:r>
              <a:rPr lang="en-US" b="1" dirty="0" smtClean="0"/>
              <a:t>DSLGenICSRToolsDemoV4.dxl </a:t>
            </a:r>
            <a:r>
              <a:rPr lang="en-US" dirty="0" smtClean="0"/>
              <a:t>example, the analogical correspondences between the presentation example and the History Debugger example are: </a:t>
            </a:r>
          </a:p>
          <a:p>
            <a:pPr eaLnBrk="1" hangingPunct="1">
              <a:spcBef>
                <a:spcPct val="0"/>
              </a:spcBef>
            </a:pPr>
            <a:endParaRPr lang="en-US" dirty="0" smtClean="0"/>
          </a:p>
          <a:p>
            <a:pPr defTabSz="914287" eaLnBrk="1" hangingPunct="1">
              <a:spcBef>
                <a:spcPct val="0"/>
              </a:spcBef>
              <a:defRPr/>
            </a:pPr>
            <a:r>
              <a:rPr lang="en-US" dirty="0" smtClean="0"/>
              <a:t>a corresponds to c, </a:t>
            </a:r>
          </a:p>
          <a:p>
            <a:pPr defTabSz="914287" eaLnBrk="1" hangingPunct="1">
              <a:spcBef>
                <a:spcPct val="0"/>
              </a:spcBef>
              <a:defRPr/>
            </a:pPr>
            <a:r>
              <a:rPr lang="en-US" dirty="0" smtClean="0"/>
              <a:t>b corresponds to d, </a:t>
            </a:r>
          </a:p>
          <a:p>
            <a:pPr eaLnBrk="1" hangingPunct="1">
              <a:spcBef>
                <a:spcPct val="0"/>
              </a:spcBef>
            </a:pPr>
            <a:r>
              <a:rPr lang="en-US" dirty="0" err="1" smtClean="0"/>
              <a:t>i</a:t>
            </a:r>
            <a:r>
              <a:rPr lang="en-US" dirty="0" smtClean="0"/>
              <a:t> corresponds to idx3, </a:t>
            </a:r>
          </a:p>
          <a:p>
            <a:pPr eaLnBrk="1" hangingPunct="1">
              <a:spcBef>
                <a:spcPct val="0"/>
              </a:spcBef>
            </a:pPr>
            <a:r>
              <a:rPr lang="en-US" dirty="0" smtClean="0"/>
              <a:t>j corresponds to  idx4, </a:t>
            </a:r>
          </a:p>
          <a:p>
            <a:pPr eaLnBrk="1" hangingPunct="1">
              <a:spcBef>
                <a:spcPct val="0"/>
              </a:spcBef>
            </a:pPr>
            <a:r>
              <a:rPr lang="en-US" dirty="0" smtClean="0"/>
              <a:t>s corresponds to  spart.</a:t>
            </a:r>
          </a:p>
          <a:p>
            <a:pPr eaLnBrk="1" hangingPunct="1">
              <a:spcBef>
                <a:spcPct val="0"/>
              </a:spcBef>
            </a:pPr>
            <a:r>
              <a:rPr lang="en-US" dirty="0" smtClean="0"/>
              <a:t>sp corresponds to  sppart.)</a:t>
            </a:r>
          </a:p>
          <a:p>
            <a:pPr eaLnBrk="1" hangingPunct="1">
              <a:spcBef>
                <a:spcPct val="0"/>
              </a:spcBef>
            </a:pPr>
            <a:endParaRPr lang="en-US" dirty="0" smtClean="0"/>
          </a:p>
          <a:p>
            <a:pPr eaLnBrk="1" hangingPunct="1">
              <a:spcBef>
                <a:spcPct val="0"/>
              </a:spcBef>
            </a:pPr>
            <a:r>
              <a:rPr lang="en-US" dirty="0" smtClean="0"/>
              <a:t>Bookmarks for </a:t>
            </a:r>
            <a:r>
              <a:rPr lang="en-US" b="1" dirty="0" smtClean="0"/>
              <a:t>DSLGenICSRToolsDemoV3.dxl </a:t>
            </a:r>
            <a:r>
              <a:rPr lang="en-US" dirty="0" smtClean="0"/>
              <a:t>demo-- </a:t>
            </a:r>
          </a:p>
          <a:p>
            <a:pPr eaLnBrk="1" hangingPunct="1">
              <a:spcBef>
                <a:spcPct val="0"/>
              </a:spcBef>
            </a:pPr>
            <a:endParaRPr lang="en-US" dirty="0" smtClean="0"/>
          </a:p>
          <a:p>
            <a:pPr eaLnBrk="1" hangingPunct="1">
              <a:spcBef>
                <a:spcPct val="0"/>
              </a:spcBef>
            </a:pPr>
            <a:r>
              <a:rPr lang="en-US" dirty="0" smtClean="0"/>
              <a:t>[</a:t>
            </a:r>
            <a:r>
              <a:rPr lang="en-US" u="sng" dirty="0" smtClean="0"/>
              <a:t>Format</a:t>
            </a:r>
            <a:r>
              <a:rPr lang="en-US" dirty="0" smtClean="0"/>
              <a:t>: (</a:t>
            </a:r>
            <a:r>
              <a:rPr lang="en-US" b="1" i="1" dirty="0" smtClean="0"/>
              <a:t>Bookmark name,  (history outline node title, history outline node index)</a:t>
            </a:r>
            <a:r>
              <a:rPr lang="en-US" dirty="0" smtClean="0"/>
              <a:t>) ].</a:t>
            </a:r>
          </a:p>
          <a:p>
            <a:pPr eaLnBrk="1" hangingPunct="1">
              <a:spcBef>
                <a:spcPct val="0"/>
              </a:spcBef>
            </a:pPr>
            <a:endParaRPr lang="en-US" dirty="0" smtClean="0"/>
          </a:p>
          <a:p>
            <a:pPr eaLnBrk="1" hangingPunct="1">
              <a:spcBef>
                <a:spcPct val="0"/>
              </a:spcBef>
            </a:pPr>
            <a:r>
              <a:rPr lang="en-US" dirty="0" smtClean="0"/>
              <a:t>((Creation of Loop2d1 for D Image)) (</a:t>
            </a:r>
            <a:r>
              <a:rPr lang="en-US" dirty="0" err="1" smtClean="0"/>
              <a:t>partitioningcompositeleaf</a:t>
            </a:r>
            <a:r>
              <a:rPr lang="en-US" dirty="0" smtClean="0"/>
              <a:t> (4 5)))</a:t>
            </a:r>
          </a:p>
          <a:p>
            <a:pPr eaLnBrk="1" hangingPunct="1">
              <a:spcBef>
                <a:spcPct val="0"/>
              </a:spcBef>
            </a:pPr>
            <a:r>
              <a:rPr lang="en-US" dirty="0" smtClean="0"/>
              <a:t>(((Creation of Loop2d2 for C Image))  (</a:t>
            </a:r>
            <a:r>
              <a:rPr lang="en-US" dirty="0" err="1" smtClean="0"/>
              <a:t>partitioningcompositeleaf</a:t>
            </a:r>
            <a:r>
              <a:rPr lang="en-US" dirty="0" smtClean="0"/>
              <a:t> (4 6)))</a:t>
            </a:r>
          </a:p>
          <a:p>
            <a:pPr eaLnBrk="1" hangingPunct="1">
              <a:spcBef>
                <a:spcPct val="0"/>
              </a:spcBef>
            </a:pPr>
            <a:r>
              <a:rPr lang="en-US" dirty="0" smtClean="0"/>
              <a:t>(((Creation edge1)) (makeapartition (4 8 4 4)))</a:t>
            </a:r>
          </a:p>
          <a:p>
            <a:pPr eaLnBrk="1" hangingPunct="1">
              <a:spcBef>
                <a:spcPct val="0"/>
              </a:spcBef>
            </a:pPr>
            <a:r>
              <a:rPr lang="en-US" dirty="0" smtClean="0"/>
              <a:t>(((Creation of Loop2d3 for 2nd occurrence of C Image))  (</a:t>
            </a:r>
            <a:r>
              <a:rPr lang="en-US" dirty="0" err="1" smtClean="0"/>
              <a:t>partitioningcompositeleaf</a:t>
            </a:r>
            <a:r>
              <a:rPr lang="en-US" dirty="0" smtClean="0"/>
              <a:t> (4 18)))</a:t>
            </a:r>
          </a:p>
          <a:p>
            <a:pPr eaLnBrk="1" hangingPunct="1">
              <a:spcBef>
                <a:spcPct val="0"/>
              </a:spcBef>
            </a:pPr>
            <a:r>
              <a:rPr lang="en-US" dirty="0" smtClean="0"/>
              <a:t>(((Creation of edge6)) (makeapartition (4 20 4 4)))</a:t>
            </a:r>
          </a:p>
          <a:p>
            <a:pPr eaLnBrk="1" hangingPunct="1">
              <a:spcBef>
                <a:spcPct val="0"/>
              </a:spcBef>
            </a:pPr>
            <a:r>
              <a:rPr lang="nl-NL" dirty="0" smtClean="0"/>
              <a:t>(((Loop2d4 = loop2d2 + loop2d3))  (partitioningfunctionalopsonpixelcomposites (4 46)))</a:t>
            </a:r>
          </a:p>
          <a:p>
            <a:pPr eaLnBrk="1" hangingPunct="1">
              <a:spcBef>
                <a:spcPct val="0"/>
              </a:spcBef>
            </a:pPr>
            <a:r>
              <a:rPr lang="nl-NL" dirty="0" smtClean="0"/>
              <a:t>(((Loop2d5 = loop2d1 + loop2d4))  (partitioningfunctionalopsonpixelcomposites (4 67)))</a:t>
            </a:r>
          </a:p>
          <a:p>
            <a:pPr eaLnBrk="1" hangingPunct="1">
              <a:spcBef>
                <a:spcPct val="0"/>
              </a:spcBef>
            </a:pPr>
            <a:r>
              <a:rPr lang="en-US" dirty="0" smtClean="0"/>
              <a:t>(((</a:t>
            </a:r>
            <a:r>
              <a:rPr lang="en-US" dirty="0" err="1" smtClean="0"/>
              <a:t>PartesttX</a:t>
            </a:r>
            <a:r>
              <a:rPr lang="en-US" dirty="0" smtClean="0"/>
              <a:t> results for neighborhood w.sppart-0-edge11))  (</a:t>
            </a:r>
            <a:r>
              <a:rPr lang="en-US" dirty="0" err="1" smtClean="0"/>
              <a:t>adtcomponentredirection</a:t>
            </a:r>
            <a:r>
              <a:rPr lang="en-US" dirty="0" smtClean="0"/>
              <a:t> (10 7)))</a:t>
            </a:r>
            <a:endParaRPr lang="nl-NL" dirty="0" smtClean="0"/>
          </a:p>
          <a:p>
            <a:pPr eaLnBrk="1" hangingPunct="1">
              <a:spcBef>
                <a:spcPct val="0"/>
              </a:spcBef>
            </a:pPr>
            <a:r>
              <a:rPr lang="en-US" dirty="0" smtClean="0"/>
              <a:t>(((</a:t>
            </a:r>
            <a:r>
              <a:rPr lang="en-US" dirty="0" err="1" smtClean="0"/>
              <a:t>Conv</a:t>
            </a:r>
            <a:r>
              <a:rPr lang="en-US" dirty="0" smtClean="0"/>
              <a:t> Op for neighborhood spart-0-edge11))  (</a:t>
            </a:r>
            <a:r>
              <a:rPr lang="en-US" dirty="0" err="1" smtClean="0"/>
              <a:t>partrightlinearproduct</a:t>
            </a:r>
            <a:r>
              <a:rPr lang="en-US" dirty="0" smtClean="0"/>
              <a:t> (10 14 1)))</a:t>
            </a:r>
          </a:p>
          <a:p>
            <a:pPr eaLnBrk="1" hangingPunct="1">
              <a:spcBef>
                <a:spcPct val="0"/>
              </a:spcBef>
            </a:pPr>
            <a:r>
              <a:rPr lang="en-US" dirty="0" smtClean="0"/>
              <a:t>(((Row Method-Transform for neighborhood spart-0-edge11))  (</a:t>
            </a:r>
            <a:r>
              <a:rPr lang="en-US" dirty="0" err="1" smtClean="0"/>
              <a:t>adtcomponentredirection</a:t>
            </a:r>
            <a:r>
              <a:rPr lang="en-US" dirty="0" smtClean="0"/>
              <a:t> (10 14 2)))</a:t>
            </a:r>
          </a:p>
          <a:p>
            <a:pPr eaLnBrk="1" hangingPunct="1">
              <a:spcBef>
                <a:spcPct val="0"/>
              </a:spcBef>
            </a:pPr>
            <a:r>
              <a:rPr lang="en-US" dirty="0" smtClean="0"/>
              <a:t>(((Col Method-Transform for neighborhood spart-0-edge11))  (</a:t>
            </a:r>
            <a:r>
              <a:rPr lang="en-US" dirty="0" err="1" smtClean="0"/>
              <a:t>adtcomponentredirection</a:t>
            </a:r>
            <a:r>
              <a:rPr lang="en-US" dirty="0" smtClean="0"/>
              <a:t> (10 14 3)))</a:t>
            </a:r>
          </a:p>
          <a:p>
            <a:pPr eaLnBrk="1" hangingPunct="1">
              <a:spcBef>
                <a:spcPct val="0"/>
              </a:spcBef>
            </a:pPr>
            <a:r>
              <a:rPr lang="en-US" dirty="0" smtClean="0"/>
              <a:t>(((W Method-Transform for neighborhood spart-0-edge11))  (</a:t>
            </a:r>
            <a:r>
              <a:rPr lang="en-US" dirty="0" err="1" smtClean="0"/>
              <a:t>adtcomponentredirection</a:t>
            </a:r>
            <a:r>
              <a:rPr lang="en-US" dirty="0" smtClean="0"/>
              <a:t> (10 14 4)))</a:t>
            </a:r>
          </a:p>
          <a:p>
            <a:pPr eaLnBrk="1" hangingPunct="1">
              <a:spcBef>
                <a:spcPct val="0"/>
              </a:spcBef>
            </a:pPr>
            <a:r>
              <a:rPr lang="en-US" dirty="0" smtClean="0"/>
              <a:t>((((Final inline result for </a:t>
            </a:r>
            <a:r>
              <a:rPr lang="en-US" dirty="0" err="1" smtClean="0"/>
              <a:t>Conv</a:t>
            </a:r>
            <a:r>
              <a:rPr lang="en-US" dirty="0" smtClean="0"/>
              <a:t> op of neighborhood w.spart-0-edge11))  (</a:t>
            </a:r>
            <a:r>
              <a:rPr lang="en-US" dirty="0" err="1" smtClean="0"/>
              <a:t>dsoperatorredirection</a:t>
            </a:r>
            <a:r>
              <a:rPr lang="en-US" dirty="0" smtClean="0"/>
              <a:t> (10 14)))</a:t>
            </a:r>
          </a:p>
          <a:p>
            <a:pPr eaLnBrk="1" hangingPunct="1">
              <a:spcBef>
                <a:spcPct val="0"/>
              </a:spcBef>
            </a:pPr>
            <a:r>
              <a:rPr lang="en-US" dirty="0" smtClean="0"/>
              <a:t>((Partially evaluate </a:t>
            </a:r>
            <a:r>
              <a:rPr lang="en-US" dirty="0" err="1" smtClean="0"/>
              <a:t>Conv</a:t>
            </a:r>
            <a:r>
              <a:rPr lang="en-US" dirty="0" smtClean="0"/>
              <a:t> </a:t>
            </a:r>
            <a:r>
              <a:rPr lang="en-US" dirty="0" err="1" smtClean="0"/>
              <a:t>Expr</a:t>
            </a:r>
            <a:r>
              <a:rPr lang="en-US" dirty="0" smtClean="0"/>
              <a:t> for neighborhood spart-0-edge11)  (</a:t>
            </a:r>
            <a:r>
              <a:rPr lang="en-US" dirty="0" err="1" smtClean="0"/>
              <a:t>pe</a:t>
            </a:r>
            <a:r>
              <a:rPr lang="en-US" dirty="0" smtClean="0"/>
              <a:t> (11 7 1 2 3 3)))</a:t>
            </a:r>
          </a:p>
          <a:p>
            <a:pPr eaLnBrk="1" hangingPunct="1">
              <a:spcBef>
                <a:spcPct val="0"/>
              </a:spcBef>
            </a:pPr>
            <a:r>
              <a:rPr lang="en-US" dirty="0" smtClean="0"/>
              <a:t>((Square Root of (0 + 0), RHS of edge11 loop)  (</a:t>
            </a:r>
            <a:r>
              <a:rPr lang="en-US" dirty="0" err="1" smtClean="0"/>
              <a:t>partitioningsimplifyletbodies</a:t>
            </a:r>
            <a:r>
              <a:rPr lang="en-US" dirty="0" smtClean="0"/>
              <a:t> (11 8)))</a:t>
            </a:r>
          </a:p>
          <a:p>
            <a:pPr eaLnBrk="1" hangingPunct="1">
              <a:spcBef>
                <a:spcPct val="0"/>
              </a:spcBef>
            </a:pPr>
            <a:r>
              <a:rPr lang="en-US" dirty="0" smtClean="0"/>
              <a:t>(((Example synch decision; Idx7 -&gt; idx3)) (sprefine22640 (5 5 2 1 1)))</a:t>
            </a:r>
          </a:p>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History</a:t>
            </a:r>
            <a:r>
              <a:rPr lang="en-US" baseline="0" dirty="0" smtClean="0"/>
              <a:t> Debugger is the key tool that the Domain Engineer uses to analyze and potentially debug a derivation history for some code generation.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Rationalization of the existence of the History Debugger (HD). A key point is that the HD is </a:t>
            </a:r>
            <a:r>
              <a:rPr lang="en-US" b="1" dirty="0" smtClean="0"/>
              <a:t>not</a:t>
            </a:r>
            <a:r>
              <a:rPr lang="en-US" dirty="0" smtClean="0"/>
              <a:t> for the </a:t>
            </a:r>
            <a:r>
              <a:rPr lang="en-US" u="sng" dirty="0" smtClean="0"/>
              <a:t>Application</a:t>
            </a:r>
            <a:r>
              <a:rPr lang="en-US" u="sng" baseline="0" dirty="0" smtClean="0"/>
              <a:t> Programmer </a:t>
            </a:r>
            <a:r>
              <a:rPr lang="en-US" baseline="0" dirty="0" smtClean="0"/>
              <a:t>who operates with DSLGen™ as if it were just a really smart “compiler.” The HD is designed for use by the </a:t>
            </a:r>
            <a:r>
              <a:rPr lang="en-US" u="sng" baseline="0" dirty="0" smtClean="0"/>
              <a:t>Domain Engineer</a:t>
            </a:r>
            <a:r>
              <a:rPr lang="en-US" u="none" baseline="0" dirty="0" smtClean="0"/>
              <a:t> </a:t>
            </a:r>
            <a:r>
              <a:rPr lang="en-US" baseline="0" dirty="0" smtClean="0"/>
              <a:t>whose job is to </a:t>
            </a:r>
            <a:r>
              <a:rPr lang="en-US" baseline="0" dirty="0" smtClean="0"/>
              <a:t>improve </a:t>
            </a:r>
            <a:r>
              <a:rPr lang="en-US" baseline="0" dirty="0" smtClean="0"/>
              <a:t>and extend DSLGen™.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HD and describe</a:t>
            </a:r>
            <a:r>
              <a:rPr lang="en-US" baseline="0" dirty="0" smtClean="0"/>
              <a:t> the windows. The outline window (lower left) is a directory like view of the history tree where any node selected (i.e., some generator operation, either atomic or a composition of many sub-operations) in the outline determines what is shown in the three other windows. The upper left window contains variable bindings associated with the operation (e.g., the bindings resulting from a pattern matching operation associated with a transformation). The upper right window shows the Abstract Syntax Tree (AST) focus before the operation started and the lower right shows the AST after the operation has completed. In many instances, the bindings, before and after windows are used to display trace information and those cases do not really reflect a true generator transformation. DSLGen™ has 30 or 40 trace flags that can be turned to debug in particular areas of the generator (e.g., the partial evaluator). So, the size of the history tree can vary quite a bit.</a:t>
            </a:r>
          </a:p>
          <a:p>
            <a:endParaRPr lang="en-US" baseline="0" dirty="0" smtClean="0"/>
          </a:p>
          <a:p>
            <a:r>
              <a:rPr lang="en-US" baseline="0" dirty="0" smtClean="0"/>
              <a:t>The instance of the history outline shown in this slide is the top level summarization of the generator’s operations for a particular case. At the top level, the outline items are mostly the names of generator’s phases (e.g., process </a:t>
            </a:r>
            <a:r>
              <a:rPr lang="en-US" u="sng" baseline="0" dirty="0" smtClean="0"/>
              <a:t>scopes</a:t>
            </a:r>
            <a:r>
              <a:rPr lang="en-US" baseline="0" dirty="0" smtClean="0"/>
              <a:t>, process </a:t>
            </a:r>
            <a:r>
              <a:rPr lang="en-US" u="sng" baseline="0" dirty="0" smtClean="0"/>
              <a:t>declarations</a:t>
            </a:r>
            <a:r>
              <a:rPr lang="en-US" baseline="0" dirty="0" smtClean="0"/>
              <a:t>, </a:t>
            </a:r>
            <a:r>
              <a:rPr lang="en-US" u="sng" baseline="0" dirty="0" smtClean="0"/>
              <a:t>typeinfer</a:t>
            </a:r>
            <a:r>
              <a:rPr lang="en-US" baseline="0" dirty="0" smtClean="0"/>
              <a:t>, </a:t>
            </a:r>
            <a:r>
              <a:rPr lang="en-US" u="sng" baseline="0" dirty="0" err="1" smtClean="0"/>
              <a:t>syntheticdesign</a:t>
            </a:r>
            <a:r>
              <a:rPr lang="en-US" u="none" baseline="0" dirty="0" smtClean="0"/>
              <a:t>, </a:t>
            </a:r>
            <a:r>
              <a:rPr lang="en-US" baseline="0" dirty="0" smtClean="0"/>
              <a:t>etc.). The last outline item reports runtime in seconds (e.g.,  75 seconds or so for examples like this one), the total number of nodes in the history tree (e.g., around 3,000 for this scale of problem) and the number of actual transformations (e.g., around 800).  </a:t>
            </a:r>
            <a:r>
              <a:rPr lang="en-US" b="1" baseline="0" dirty="0" smtClean="0"/>
              <a:t>(Speaker’s note: if running a live example, show how the bindings, before and after windows change by selecting some lower level nodes within one of the phases.)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search dialog</a:t>
            </a:r>
            <a:r>
              <a:rPr lang="en-US" baseline="0" dirty="0" smtClean="0"/>
              <a:t> and the bookmarking dialog and explain why and how they are used. Why: finding specific operations or transformations is often like looking for a needle in a haystack. Search is a </a:t>
            </a:r>
            <a:r>
              <a:rPr lang="en-US" baseline="0" dirty="0" smtClean="0"/>
              <a:t>godsend </a:t>
            </a:r>
            <a:r>
              <a:rPr lang="en-US" baseline="0" dirty="0" smtClean="0"/>
              <a:t>in such cases. Bookmarks are great for debugging related but widely separated steps, as well as for use in presentations.</a:t>
            </a:r>
            <a:endParaRPr lang="en-US" dirty="0" smtClean="0"/>
          </a:p>
          <a:p>
            <a:endParaRPr lang="en-US" dirty="0" smtClean="0"/>
          </a:p>
          <a:p>
            <a:r>
              <a:rPr lang="en-US" b="1" baseline="0" dirty="0" smtClean="0"/>
              <a:t>(Speaker’s note: if running a live example, select a bookmark like the point where one of the loop constraints is created or the point of inlining of the definition of W of a neighborhood for a live demonstration.)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user interface for the HD and if live demo is running, bring up one or more convenient dialogs such as the Architecture Browser, which has been illustrated earlier. Opening a DSLGen™ source file is probably too far into the weeds and would confuse more than inform.</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partial evaluation engine in the context of our specific examples and, more</a:t>
            </a:r>
            <a:r>
              <a:rPr lang="en-US" baseline="0" dirty="0" smtClean="0"/>
              <a:t> specifically, see how the edge processing code gets inlined and simplified to what is seen in the early examples shown in the overview presentation.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this code get derived? </a:t>
            </a:r>
          </a:p>
          <a:p>
            <a:endParaRPr lang="en-US" dirty="0" smtClean="0"/>
          </a:p>
          <a:p>
            <a:r>
              <a:rPr lang="en-US" dirty="0" smtClean="0"/>
              <a:t>We will derive</a:t>
            </a:r>
            <a:r>
              <a:rPr lang="en-US" baseline="0" dirty="0" smtClean="0"/>
              <a:t> the code for an edge example. The example will elide a some irrelevant complexities and do a bit of reordering of some steps to enhance the continuity of the overall process. Other than that, the example is quite faithful to the overall process.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discussion of the building and use of the logical</a:t>
            </a:r>
            <a:r>
              <a:rPr lang="en-US" baseline="0" dirty="0" smtClean="0"/>
              <a:t> architecture associated with a partially translated Implementation Neutral Specification (INS) of a computation. The next section will illustrate how such an LA gets constructed.</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definitions from the Logical Architecture</a:t>
            </a:r>
            <a:r>
              <a:rPr lang="en-US" baseline="0" dirty="0" smtClean="0"/>
              <a:t> seen in the earlier presentation. The following definition inlining and simplification steps will employ Method-Transforms (MT-s)  that define w, row, col and other MT-s specialized for the two edge neighborhoods </a:t>
            </a:r>
            <a:r>
              <a:rPr lang="en-US" b="1" baseline="0" dirty="0" smtClean="0"/>
              <a:t>spart-0-edge11</a:t>
            </a:r>
            <a:r>
              <a:rPr lang="en-US" baseline="0" dirty="0" smtClean="0"/>
              <a:t> and </a:t>
            </a:r>
            <a:r>
              <a:rPr lang="en-US" b="1" baseline="0" dirty="0" smtClean="0"/>
              <a:t>sppart-0-edge11</a:t>
            </a:r>
            <a:r>
              <a:rPr lang="en-US" b="0" baseline="0" dirty="0" smtClean="0"/>
              <a:t>. All of this is</a:t>
            </a:r>
            <a:r>
              <a:rPr lang="en-US" baseline="0" dirty="0" smtClean="0"/>
              <a:t> in the  context of a 2D loop constraint (specifically, </a:t>
            </a:r>
            <a:r>
              <a:rPr lang="en-US" b="1" baseline="0" dirty="0" smtClean="0"/>
              <a:t>loop2D5</a:t>
            </a:r>
            <a:r>
              <a:rPr lang="en-US" baseline="0" dirty="0" smtClean="0"/>
              <a:t>)  that modifies a partially translated Problem Domain expression (e.g</a:t>
            </a:r>
            <a:r>
              <a:rPr lang="en-US" sz="1300" dirty="0" smtClean="0"/>
              <a:t>., </a:t>
            </a:r>
            <a:r>
              <a:rPr lang="en-US" sz="1300" b="1" dirty="0" smtClean="0"/>
              <a:t>{b [i,j]= [(a[i,j] </a:t>
            </a:r>
            <a:r>
              <a:rPr lang="en-US" sz="1300" b="1" dirty="0" smtClean="0">
                <a:sym typeface="Symbol"/>
              </a:rPr>
              <a:t></a:t>
            </a:r>
            <a:r>
              <a:rPr lang="en-US" sz="1300" b="1" dirty="0" smtClean="0"/>
              <a:t> spart-0-edge11[i,j])</a:t>
            </a:r>
            <a:r>
              <a:rPr lang="en-US" sz="1300" b="1" baseline="30000" dirty="0" smtClean="0"/>
              <a:t>2</a:t>
            </a:r>
            <a:r>
              <a:rPr lang="en-US" sz="1300" b="1" dirty="0" smtClean="0"/>
              <a:t> + (a[i,j] </a:t>
            </a:r>
            <a:r>
              <a:rPr lang="en-US" sz="1300" b="1" dirty="0" smtClean="0">
                <a:sym typeface="Symbol"/>
              </a:rPr>
              <a:t></a:t>
            </a:r>
            <a:r>
              <a:rPr lang="en-US" sz="1300" b="1" dirty="0" smtClean="0"/>
              <a:t> sppart-0-edge11[i,j])</a:t>
            </a:r>
            <a:r>
              <a:rPr lang="en-US" sz="1300" b="1" baseline="30000" dirty="0" smtClean="0"/>
              <a:t>2</a:t>
            </a:r>
            <a:r>
              <a:rPr lang="en-US" sz="1300" b="1" dirty="0" smtClean="0"/>
              <a:t>]</a:t>
            </a:r>
            <a:r>
              <a:rPr lang="en-US" sz="1300" b="1" baseline="30000" dirty="0" smtClean="0"/>
              <a:t>1/2</a:t>
            </a:r>
            <a:r>
              <a:rPr lang="en-US" sz="1300" b="1" dirty="0" smtClean="0"/>
              <a:t>} </a:t>
            </a:r>
            <a:r>
              <a:rPr lang="en-US" sz="1300" dirty="0" smtClean="0"/>
              <a:t>).</a:t>
            </a:r>
            <a:endParaRPr lang="en-US" sz="1300"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definitions from the LA that we have seen earlier will have a profoundly different effect on the resulting code</a:t>
            </a:r>
            <a:r>
              <a:rPr lang="en-US" baseline="0" dirty="0" smtClean="0"/>
              <a:t> for center computations and edge computations. </a:t>
            </a:r>
            <a:r>
              <a:rPr lang="en-US" dirty="0" smtClean="0"/>
              <a:t>Specifically, recall the</a:t>
            </a:r>
            <a:r>
              <a:rPr lang="en-US" baseline="0" dirty="0" smtClean="0"/>
              <a:t> </a:t>
            </a:r>
            <a:r>
              <a:rPr lang="en-US" b="1" baseline="0" dirty="0" smtClean="0"/>
              <a:t>MT definitions for w </a:t>
            </a:r>
            <a:r>
              <a:rPr lang="en-US" baseline="0" dirty="0" smtClean="0"/>
              <a:t>(i.e., the Sobel weight function)  of the center partition neighborhood and one of the edge partition neighborhoods. The RHS-s of these two definitions will produce differing resultant code for the respective partitions. The center neighborhood will produce the largely unsimplified code for the general case (with only the loop ranges modified to eliminate the edges). However, the edge neighborhood definition for w will always </a:t>
            </a:r>
            <a:r>
              <a:rPr lang="en-US" b="1" baseline="0" dirty="0" smtClean="0"/>
              <a:t>result in 0</a:t>
            </a:r>
            <a:r>
              <a:rPr lang="en-US" baseline="0" dirty="0" smtClean="0"/>
              <a:t>, </a:t>
            </a:r>
            <a:r>
              <a:rPr lang="en-US" b="1" baseline="0" dirty="0" smtClean="0"/>
              <a:t>which</a:t>
            </a:r>
            <a:r>
              <a:rPr lang="en-US" baseline="0" dirty="0" smtClean="0"/>
              <a:t> </a:t>
            </a:r>
            <a:r>
              <a:rPr lang="en-US" b="1" baseline="0" dirty="0" smtClean="0"/>
              <a:t>will engender significant simplification of the edge pixel computations </a:t>
            </a:r>
            <a:r>
              <a:rPr lang="en-US" baseline="0" dirty="0" smtClean="0"/>
              <a:t>(as we saw earlier in the example code). And it is this edge case simplification that we will follow through in the following slides.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0" baseline="0" dirty="0" smtClean="0"/>
              <a:t>So, let’s examine the refinement of one of the edge loops. We will follow this process through step by step and as we do, we will go to a concrete example of the actual step in the History Debugger. This will show the true forms on the AST, i.e., what a Domain Engineer debugging a derivation would see. Note, the concrete example we use is modestly more complex because of complexities in the real example that I have chosen to omit from the presentation example. Those complexities add nothing critical to the understanding of the process. The presentation example also omits dealing with the inner loop constraint over the neighborhood (i.e., the loop over p and q in the example). As the definitions are inlined in this example, the neighborhood loop (in the PL representation form) will pop into view at the appropriate point but the details of that constraint and its operation add no insights beyond those already provided by the operation of the loop constraint for the image (i.e., the loop over </a:t>
            </a:r>
            <a:r>
              <a:rPr lang="en-US" b="0" baseline="0" dirty="0" err="1" smtClean="0"/>
              <a:t>i</a:t>
            </a:r>
            <a:r>
              <a:rPr lang="en-US" b="0" baseline="0" dirty="0" smtClean="0"/>
              <a:t> and j).  One additional proviso is that the real example (to be shown in the History Debugger) is dealing with different names (e.g., c rather than a) but the operational structure and transformations are obviously analogous.</a:t>
            </a:r>
          </a:p>
          <a:p>
            <a:pPr eaLnBrk="1" fontAlgn="auto" hangingPunct="1">
              <a:spcBef>
                <a:spcPts val="0"/>
              </a:spcBef>
              <a:spcAft>
                <a:spcPts val="0"/>
              </a:spcAft>
              <a:defRPr/>
            </a:pPr>
            <a:endParaRPr lang="en-US" b="0" baseline="0" dirty="0" smtClean="0"/>
          </a:p>
          <a:p>
            <a:pPr eaLnBrk="1" fontAlgn="auto" hangingPunct="1">
              <a:spcBef>
                <a:spcPts val="0"/>
              </a:spcBef>
              <a:spcAft>
                <a:spcPts val="0"/>
              </a:spcAft>
              <a:defRPr/>
            </a:pPr>
            <a:r>
              <a:rPr lang="en-US" b="0" baseline="0" dirty="0" smtClean="0"/>
              <a:t>We will follow through the refinement of the BLUE text portions of the loop expression. But the refinement of the convolution expression in RED text, while we ignore it for simplicity, is closely analogous. </a:t>
            </a:r>
          </a:p>
          <a:p>
            <a:pPr eaLnBrk="1" fontAlgn="auto" hangingPunct="1">
              <a:spcBef>
                <a:spcPts val="0"/>
              </a:spcBef>
              <a:spcAft>
                <a:spcPts val="0"/>
              </a:spcAft>
              <a:defRPr/>
            </a:pPr>
            <a:endParaRPr lang="en-US" b="0" baseline="0" dirty="0" smtClean="0"/>
          </a:p>
          <a:p>
            <a:pPr eaLnBrk="1" fontAlgn="auto" hangingPunct="1">
              <a:spcBef>
                <a:spcPts val="0"/>
              </a:spcBef>
              <a:spcAft>
                <a:spcPts val="0"/>
              </a:spcAft>
              <a:defRPr/>
            </a:pPr>
            <a:r>
              <a:rPr lang="en-US" b="0" baseline="0" dirty="0" smtClean="0"/>
              <a:t>So, as the first step, we need to inline the definition of the </a:t>
            </a:r>
            <a:r>
              <a:rPr lang="en-US" b="0" u="sng" baseline="0" dirty="0" smtClean="0"/>
              <a:t>Partestx method transform</a:t>
            </a:r>
            <a:r>
              <a:rPr lang="en-US" b="0" u="none" baseline="0" dirty="0" smtClean="0"/>
              <a:t> </a:t>
            </a:r>
            <a:r>
              <a:rPr lang="en-US" b="0" baseline="0" dirty="0" smtClean="0"/>
              <a:t>(which refines to the specific partitioning condition for this loop) and the definition of the </a:t>
            </a:r>
            <a:r>
              <a:rPr lang="en-US" b="0" u="sng" baseline="0" dirty="0" smtClean="0"/>
              <a:t>convolution operator</a:t>
            </a:r>
            <a:r>
              <a:rPr lang="en-US" b="0" baseline="0" dirty="0" smtClean="0"/>
              <a:t>.</a:t>
            </a:r>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7" name="Slide Image Placeholder 1"/>
          <p:cNvSpPr>
            <a:spLocks noGrp="1" noRot="1" noChangeAspect="1"/>
          </p:cNvSpPr>
          <p:nvPr>
            <p:ph type="sldImg"/>
          </p:nvPr>
        </p:nvSpPr>
        <p:spPr bwMode="auto">
          <a:noFill/>
          <a:ln>
            <a:solidFill>
              <a:srgbClr val="000000"/>
            </a:solidFill>
            <a:miter lim="800000"/>
            <a:headEnd/>
            <a:tailEnd/>
          </a:ln>
        </p:spPr>
      </p:sp>
      <p:sp>
        <p:nvSpPr>
          <p:cNvPr id="84889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sz="1000" dirty="0" smtClean="0"/>
              <a:t>The Partestx MT refines pretty directly to the concrete partitioning condition “(</a:t>
            </a:r>
            <a:r>
              <a:rPr lang="en-US" sz="1000" dirty="0" err="1" smtClean="0"/>
              <a:t>i</a:t>
            </a:r>
            <a:r>
              <a:rPr lang="en-US" sz="1000" dirty="0" smtClean="0"/>
              <a:t>==0)”. This step also rewrites the convolution definition in terms of IL abstractions of that definition. </a:t>
            </a:r>
          </a:p>
          <a:p>
            <a:pPr eaLnBrk="1" hangingPunct="1">
              <a:spcBef>
                <a:spcPct val="0"/>
              </a:spcBef>
            </a:pPr>
            <a:r>
              <a:rPr lang="en-US" sz="1000" dirty="0" smtClean="0"/>
              <a:t>The IL abstractions of note for convolution are the </a:t>
            </a:r>
            <a:r>
              <a:rPr lang="en-US" sz="1000" u="sng" dirty="0" smtClean="0"/>
              <a:t>definition of w of the neighborhood </a:t>
            </a:r>
            <a:r>
              <a:rPr lang="en-US" sz="1000" dirty="0" smtClean="0"/>
              <a:t>(which we have seen earlier in the overview presentation) and the </a:t>
            </a:r>
            <a:r>
              <a:rPr lang="en-US" sz="1000" u="sng" dirty="0" smtClean="0"/>
              <a:t>MT definitions of row and col</a:t>
            </a:r>
            <a:r>
              <a:rPr lang="en-US" sz="1000" dirty="0" smtClean="0"/>
              <a:t>, which map from neighborhood coordinates to image coordinates. This inlining of the convolution becomes the body of the neighborhood loop. The inlining of the neighborhood loop over p and q, though shown here to aid understanding of the context for the listener, is actually handled as a separate step. </a:t>
            </a:r>
          </a:p>
          <a:p>
            <a:pPr eaLnBrk="1" hangingPunct="1">
              <a:spcBef>
                <a:spcPct val="0"/>
              </a:spcBef>
            </a:pPr>
            <a:endParaRPr lang="en-US" sz="1000" dirty="0" smtClean="0"/>
          </a:p>
          <a:p>
            <a:pPr eaLnBrk="1" hangingPunct="1">
              <a:spcBef>
                <a:spcPct val="0"/>
              </a:spcBef>
            </a:pPr>
            <a:r>
              <a:rPr lang="en-US" sz="1000" dirty="0" smtClean="0"/>
              <a:t>The next slide will show the inlining of w, row and col but first, let’s switch to a live instance of the History Debugger and see what the inlining steps look like in a real example. </a:t>
            </a:r>
          </a:p>
          <a:p>
            <a:pPr eaLnBrk="1" hangingPunct="1">
              <a:spcBef>
                <a:spcPct val="0"/>
              </a:spcBef>
            </a:pPr>
            <a:endParaRPr lang="en-US" sz="1000" b="1" dirty="0" smtClean="0"/>
          </a:p>
          <a:p>
            <a:pPr eaLnBrk="1" hangingPunct="1">
              <a:spcBef>
                <a:spcPct val="0"/>
              </a:spcBef>
            </a:pPr>
            <a:r>
              <a:rPr lang="en-US" sz="1000" b="1" dirty="0" smtClean="0"/>
              <a:t>(Reader’s Note: If the presentation is not being presented live but just being read, the actions described below are simulated by the two following slides that show the History Debugger examining the two inline operations for the partitioning condition and the convolution. They are intended to provide a sense of what a live audience would see in the course of the following live demo steps.)</a:t>
            </a:r>
            <a:endParaRPr lang="en-US" sz="1000" dirty="0" smtClean="0"/>
          </a:p>
          <a:p>
            <a:pPr eaLnBrk="1" hangingPunct="1">
              <a:spcBef>
                <a:spcPct val="0"/>
              </a:spcBef>
            </a:pPr>
            <a:endParaRPr lang="en-US" sz="1000" dirty="0" smtClean="0"/>
          </a:p>
          <a:p>
            <a:pPr eaLnBrk="1" hangingPunct="1">
              <a:spcBef>
                <a:spcPct val="0"/>
              </a:spcBef>
            </a:pPr>
            <a:endParaRPr lang="en-US" sz="1000" dirty="0" smtClean="0"/>
          </a:p>
          <a:p>
            <a:pPr defTabSz="914287" eaLnBrk="1" hangingPunct="1">
              <a:spcBef>
                <a:spcPct val="0"/>
              </a:spcBef>
              <a:defRPr/>
            </a:pPr>
            <a:r>
              <a:rPr lang="en-US" sz="1000" u="sng" dirty="0" smtClean="0"/>
              <a:t>In the History Debugger using the image DSLGenICSRToolsDemoV4.dxl</a:t>
            </a:r>
            <a:r>
              <a:rPr lang="en-US" sz="1000" dirty="0" smtClean="0"/>
              <a:t> file, let’s look at a concrete analogical example:</a:t>
            </a:r>
          </a:p>
          <a:p>
            <a:pPr eaLnBrk="1" hangingPunct="1">
              <a:spcBef>
                <a:spcPct val="0"/>
              </a:spcBef>
            </a:pPr>
            <a:endParaRPr lang="en-US" sz="1000" dirty="0" smtClean="0"/>
          </a:p>
          <a:p>
            <a:pPr eaLnBrk="1" hangingPunct="1">
              <a:spcBef>
                <a:spcPct val="0"/>
              </a:spcBef>
            </a:pPr>
            <a:r>
              <a:rPr lang="en-US" sz="1000" dirty="0" smtClean="0"/>
              <a:t>The analogical correspondences between the presentation example and the History Debugger example are: </a:t>
            </a:r>
          </a:p>
          <a:p>
            <a:pPr eaLnBrk="1" hangingPunct="1">
              <a:spcBef>
                <a:spcPct val="0"/>
              </a:spcBef>
            </a:pPr>
            <a:endParaRPr lang="en-US" sz="1000" dirty="0" smtClean="0"/>
          </a:p>
          <a:p>
            <a:pPr eaLnBrk="1" hangingPunct="1">
              <a:spcBef>
                <a:spcPct val="0"/>
              </a:spcBef>
            </a:pPr>
            <a:r>
              <a:rPr lang="en-US" sz="1000" dirty="0" smtClean="0"/>
              <a:t>a corresponds to c, </a:t>
            </a:r>
          </a:p>
          <a:p>
            <a:pPr eaLnBrk="1" hangingPunct="1">
              <a:spcBef>
                <a:spcPct val="0"/>
              </a:spcBef>
            </a:pPr>
            <a:r>
              <a:rPr lang="en-US" sz="1000" dirty="0" smtClean="0"/>
              <a:t>b corresponds to d, </a:t>
            </a:r>
          </a:p>
          <a:p>
            <a:pPr eaLnBrk="1" hangingPunct="1">
              <a:spcBef>
                <a:spcPct val="0"/>
              </a:spcBef>
            </a:pPr>
            <a:r>
              <a:rPr lang="en-US" sz="1000" dirty="0" err="1" smtClean="0"/>
              <a:t>i</a:t>
            </a:r>
            <a:r>
              <a:rPr lang="en-US" sz="1000" dirty="0" smtClean="0"/>
              <a:t> corresponds to idx3, </a:t>
            </a:r>
          </a:p>
          <a:p>
            <a:pPr eaLnBrk="1" hangingPunct="1">
              <a:spcBef>
                <a:spcPct val="0"/>
              </a:spcBef>
            </a:pPr>
            <a:r>
              <a:rPr lang="en-US" sz="1000" dirty="0" smtClean="0"/>
              <a:t>j corresponds to  idx4, </a:t>
            </a:r>
          </a:p>
          <a:p>
            <a:pPr eaLnBrk="1" hangingPunct="1">
              <a:spcBef>
                <a:spcPct val="0"/>
              </a:spcBef>
            </a:pPr>
            <a:r>
              <a:rPr lang="en-US" sz="1000" dirty="0" smtClean="0"/>
              <a:t>s corresponds to  spart.</a:t>
            </a:r>
          </a:p>
          <a:p>
            <a:pPr eaLnBrk="1" hangingPunct="1">
              <a:spcBef>
                <a:spcPct val="0"/>
              </a:spcBef>
            </a:pPr>
            <a:r>
              <a:rPr lang="en-US" sz="1000" dirty="0" smtClean="0"/>
              <a:t>sp corresponds to  sppart.</a:t>
            </a:r>
          </a:p>
          <a:p>
            <a:pPr eaLnBrk="1" hangingPunct="1">
              <a:spcBef>
                <a:spcPct val="0"/>
              </a:spcBef>
            </a:pPr>
            <a:endParaRPr lang="en-US" sz="1000" dirty="0" smtClean="0"/>
          </a:p>
          <a:p>
            <a:pPr eaLnBrk="1" hangingPunct="1">
              <a:spcBef>
                <a:spcPct val="0"/>
              </a:spcBef>
            </a:pPr>
            <a:r>
              <a:rPr lang="en-US" sz="1000" dirty="0" smtClean="0"/>
              <a:t>Note also: The real example is a RGB color image and therefore, introduces the added complexity of a loop over the RGB fields. Dsfieldop5 is the variable of that loop and it determines which color plane is being operated on. For the purposes of this example, we can just ignore the field operation because the rest is pretty much the same as a simpler grayscale image.</a:t>
            </a:r>
          </a:p>
          <a:p>
            <a:pPr eaLnBrk="1" hangingPunct="1">
              <a:spcBef>
                <a:spcPct val="0"/>
              </a:spcBef>
            </a:pPr>
            <a:endParaRPr lang="en-US" sz="1000" dirty="0" smtClean="0"/>
          </a:p>
          <a:p>
            <a:pPr eaLnBrk="1" hangingPunct="1">
              <a:spcBef>
                <a:spcPct val="0"/>
              </a:spcBef>
            </a:pPr>
            <a:endParaRPr lang="en-US" sz="1000" dirty="0" smtClean="0"/>
          </a:p>
          <a:p>
            <a:pPr eaLnBrk="1" hangingPunct="1">
              <a:spcBef>
                <a:spcPct val="0"/>
              </a:spcBef>
            </a:pPr>
            <a:r>
              <a:rPr lang="en-US" sz="1000" dirty="0" smtClean="0"/>
              <a:t>3. Physical Architecture: Inline Intermediate Language (Partestx ...) </a:t>
            </a:r>
          </a:p>
          <a:p>
            <a:pPr eaLnBrk="1" hangingPunct="1">
              <a:spcBef>
                <a:spcPct val="0"/>
              </a:spcBef>
            </a:pPr>
            <a:r>
              <a:rPr lang="en-US" sz="1000" dirty="0" smtClean="0"/>
              <a:t>    at </a:t>
            </a:r>
            <a:r>
              <a:rPr lang="en-US" sz="1000" b="1" dirty="0" smtClean="0"/>
              <a:t>bookmark (((</a:t>
            </a:r>
            <a:r>
              <a:rPr lang="en-US" sz="1000" b="1" dirty="0" err="1" smtClean="0"/>
              <a:t>PartesttX</a:t>
            </a:r>
            <a:r>
              <a:rPr lang="en-US" sz="1000" b="1" dirty="0" smtClean="0"/>
              <a:t> results for neighborhood w.sppart-0-edge11))  (</a:t>
            </a:r>
            <a:r>
              <a:rPr lang="en-US" sz="1000" b="1" dirty="0" err="1" smtClean="0"/>
              <a:t>adtcomponentredirection</a:t>
            </a:r>
            <a:r>
              <a:rPr lang="en-US" sz="1000" b="1" dirty="0" smtClean="0"/>
              <a:t> (10 7)))</a:t>
            </a:r>
          </a:p>
          <a:p>
            <a:pPr eaLnBrk="1" hangingPunct="1">
              <a:spcBef>
                <a:spcPct val="0"/>
              </a:spcBef>
            </a:pPr>
            <a:endParaRPr lang="en-US" sz="1000" dirty="0" smtClean="0"/>
          </a:p>
          <a:p>
            <a:pPr eaLnBrk="1" hangingPunct="1">
              <a:spcBef>
                <a:spcPct val="0"/>
              </a:spcBef>
            </a:pPr>
            <a:endParaRPr lang="en-US" sz="1000" dirty="0" smtClean="0"/>
          </a:p>
          <a:p>
            <a:pPr eaLnBrk="1" hangingPunct="1">
              <a:spcBef>
                <a:spcPct val="0"/>
              </a:spcBef>
            </a:pPr>
            <a:r>
              <a:rPr lang="en-US" sz="1000" dirty="0" smtClean="0"/>
              <a:t>	a. Go to (</a:t>
            </a:r>
            <a:r>
              <a:rPr lang="en-US" sz="1000" dirty="0" err="1" smtClean="0"/>
              <a:t>adtcomponentredirection</a:t>
            </a:r>
            <a:r>
              <a:rPr lang="en-US" sz="1000" dirty="0" smtClean="0"/>
              <a:t> (10 7)) in the History Debugger</a:t>
            </a:r>
          </a:p>
          <a:p>
            <a:pPr eaLnBrk="1" hangingPunct="1">
              <a:spcBef>
                <a:spcPct val="0"/>
              </a:spcBef>
            </a:pPr>
            <a:r>
              <a:rPr lang="en-US" sz="1000" dirty="0" smtClean="0"/>
              <a:t>	b. Show unrefined partitioning condition in the Before Window: (</a:t>
            </a:r>
            <a:r>
              <a:rPr lang="en-US" sz="1000" dirty="0" err="1" smtClean="0"/>
              <a:t>partestx</a:t>
            </a:r>
            <a:r>
              <a:rPr lang="en-US" sz="1000" dirty="0" smtClean="0"/>
              <a:t> sppart-0-edge11)</a:t>
            </a:r>
          </a:p>
          <a:p>
            <a:pPr eaLnBrk="1" hangingPunct="1">
              <a:spcBef>
                <a:spcPct val="0"/>
              </a:spcBef>
            </a:pPr>
            <a:r>
              <a:rPr lang="en-US" sz="1000" dirty="0" smtClean="0"/>
              <a:t>	c. Show refined partitioning condition in the After Window:  (</a:t>
            </a:r>
            <a:r>
              <a:rPr lang="en-US" sz="1000" dirty="0" err="1" smtClean="0"/>
              <a:t>commasplice</a:t>
            </a:r>
            <a:r>
              <a:rPr lang="en-US" sz="1000" dirty="0" smtClean="0"/>
              <a:t> ((== idx3 0)))</a:t>
            </a:r>
          </a:p>
          <a:p>
            <a:pPr eaLnBrk="1" hangingPunct="1">
              <a:spcBef>
                <a:spcPct val="0"/>
              </a:spcBef>
            </a:pPr>
            <a:endParaRPr lang="en-US" sz="1000" dirty="0" smtClean="0"/>
          </a:p>
          <a:p>
            <a:pPr eaLnBrk="1" hangingPunct="1">
              <a:spcBef>
                <a:spcPct val="0"/>
              </a:spcBef>
            </a:pPr>
            <a:r>
              <a:rPr lang="en-US" sz="1000" dirty="0" smtClean="0"/>
              <a:t>4. Physical Architecture: Inline Intermediate Language (rightconvolutionop  ...)</a:t>
            </a:r>
          </a:p>
          <a:p>
            <a:pPr eaLnBrk="1" hangingPunct="1">
              <a:spcBef>
                <a:spcPct val="0"/>
              </a:spcBef>
            </a:pPr>
            <a:r>
              <a:rPr lang="en-US" sz="1000" dirty="0" smtClean="0"/>
              <a:t>    at bookmark </a:t>
            </a:r>
            <a:r>
              <a:rPr lang="en-US" sz="1000" b="1" dirty="0" smtClean="0"/>
              <a:t>(((</a:t>
            </a:r>
            <a:r>
              <a:rPr lang="en-US" sz="1000" b="1" dirty="0" err="1" smtClean="0"/>
              <a:t>Conv</a:t>
            </a:r>
            <a:r>
              <a:rPr lang="en-US" sz="1000" b="1" dirty="0" smtClean="0"/>
              <a:t> Op for neighborhood spart-0-edge11))  (</a:t>
            </a:r>
            <a:r>
              <a:rPr lang="en-US" sz="1000" b="1" dirty="0" err="1" smtClean="0"/>
              <a:t>partrightlinearproduct</a:t>
            </a:r>
            <a:r>
              <a:rPr lang="en-US" sz="1000" b="1" dirty="0" smtClean="0"/>
              <a:t> (10 14 1)))</a:t>
            </a:r>
          </a:p>
          <a:p>
            <a:pPr eaLnBrk="1" hangingPunct="1">
              <a:spcBef>
                <a:spcPct val="0"/>
              </a:spcBef>
            </a:pPr>
            <a:endParaRPr lang="en-US" sz="1000" dirty="0" smtClean="0"/>
          </a:p>
          <a:p>
            <a:pPr eaLnBrk="1" hangingPunct="1">
              <a:spcBef>
                <a:spcPct val="0"/>
              </a:spcBef>
            </a:pPr>
            <a:r>
              <a:rPr lang="en-US" sz="1000" dirty="0" smtClean="0"/>
              <a:t>	a. Go to (</a:t>
            </a:r>
            <a:r>
              <a:rPr lang="en-US" sz="1000" dirty="0" err="1" smtClean="0"/>
              <a:t>partrightlinearproduct</a:t>
            </a:r>
            <a:r>
              <a:rPr lang="en-US" sz="1000" dirty="0" smtClean="0"/>
              <a:t> (10 14 1)) </a:t>
            </a:r>
          </a:p>
          <a:p>
            <a:pPr eaLnBrk="1" hangingPunct="1">
              <a:spcBef>
                <a:spcPct val="0"/>
              </a:spcBef>
            </a:pPr>
            <a:r>
              <a:rPr lang="en-US" sz="1000" dirty="0" smtClean="0"/>
              <a:t>	b. Show unrefined convolution operator in the Before Window: </a:t>
            </a:r>
          </a:p>
          <a:p>
            <a:pPr eaLnBrk="1" hangingPunct="1">
              <a:spcBef>
                <a:spcPct val="0"/>
              </a:spcBef>
            </a:pPr>
            <a:r>
              <a:rPr lang="en-US" sz="1000" dirty="0" smtClean="0"/>
              <a:t>                                                                                                        (rightconvolutionop (dsfieldop5 (aref c idx3 idx4)) (aref sppart-0-edge11 P5 Q6))</a:t>
            </a:r>
          </a:p>
          <a:p>
            <a:pPr eaLnBrk="1" hangingPunct="1">
              <a:spcBef>
                <a:spcPct val="0"/>
              </a:spcBef>
            </a:pPr>
            <a:r>
              <a:rPr lang="en-US" sz="1000" dirty="0" smtClean="0"/>
              <a:t>	c. Show refined convolution operator in the After Window:  (* (dsfieldop5 (aref c (row sppart-0-edge11 (aref c idx3 idx4) P5 Q6) </a:t>
            </a:r>
          </a:p>
          <a:p>
            <a:pPr eaLnBrk="1" hangingPunct="1">
              <a:spcBef>
                <a:spcPct val="0"/>
              </a:spcBef>
            </a:pPr>
            <a:r>
              <a:rPr lang="en-US" sz="1000" dirty="0" smtClean="0"/>
              <a:t>	                                                                                                                                              (col sppart-0-edge11 (aref c idx3 idx4) P5 Q6)))</a:t>
            </a:r>
          </a:p>
          <a:p>
            <a:pPr eaLnBrk="1" hangingPunct="1">
              <a:spcBef>
                <a:spcPct val="0"/>
              </a:spcBef>
            </a:pPr>
            <a:r>
              <a:rPr lang="en-US" sz="1000" dirty="0" smtClean="0"/>
              <a:t>	                                                                                                                (w sppart-0-edge11 (aref c idx3 idx4) P5 Q6))</a:t>
            </a:r>
          </a:p>
          <a:p>
            <a:pPr eaLnBrk="1" hangingPunct="1">
              <a:spcBef>
                <a:spcPct val="0"/>
              </a:spcBef>
            </a:pPr>
            <a:endParaRPr lang="en-US" sz="1000" dirty="0" smtClean="0"/>
          </a:p>
          <a:p>
            <a:pPr eaLnBrk="1" hangingPunct="1">
              <a:spcBef>
                <a:spcPct val="0"/>
              </a:spcBef>
            </a:pPr>
            <a:endParaRPr lang="en-US" sz="1000" dirty="0" smtClean="0"/>
          </a:p>
        </p:txBody>
      </p:sp>
      <p:sp>
        <p:nvSpPr>
          <p:cNvPr id="848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12193-7196-4FDE-AC84-27F0101B75E4}"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History Debugger showing the inlining of the partitioning condition MT during the “formals” phase of the generator. This </a:t>
            </a:r>
            <a:r>
              <a:rPr lang="en-US" b="1" dirty="0" smtClean="0"/>
              <a:t>outline node </a:t>
            </a:r>
            <a:r>
              <a:rPr lang="en-US" dirty="0" smtClean="0"/>
              <a:t>(i.e., </a:t>
            </a:r>
            <a:r>
              <a:rPr lang="en-US" b="1" dirty="0" smtClean="0"/>
              <a:t>(</a:t>
            </a:r>
            <a:r>
              <a:rPr lang="en-US" b="1" dirty="0" err="1" smtClean="0"/>
              <a:t>adtcomponentredirection</a:t>
            </a:r>
            <a:r>
              <a:rPr lang="en-US" b="1" baseline="0" dirty="0" smtClean="0"/>
              <a:t> (10 7)) </a:t>
            </a:r>
            <a:r>
              <a:rPr lang="en-US" baseline="0" dirty="0" smtClean="0"/>
              <a:t>)</a:t>
            </a:r>
            <a:r>
              <a:rPr lang="en-US" dirty="0" smtClean="0"/>
              <a:t> is the summary of several </a:t>
            </a:r>
            <a:r>
              <a:rPr lang="en-US" baseline="0" dirty="0" smtClean="0"/>
              <a:t>sub-steps in the overall operation, the details of which are largely irrelevant to this level of discussion. Conceptually, this is a pretty straightforward inlining operation.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the History Debugger showing the step where the convolution definition (internally called “</a:t>
            </a:r>
            <a:r>
              <a:rPr lang="en-US" b="1" dirty="0" smtClean="0"/>
              <a:t>rightconvolutionop</a:t>
            </a:r>
            <a:r>
              <a:rPr lang="en-US" dirty="0" smtClean="0"/>
              <a:t>”) is inlined during the “formals” generation phase. Notice that the history node</a:t>
            </a:r>
            <a:r>
              <a:rPr lang="en-US" baseline="0" dirty="0" smtClean="0"/>
              <a:t> </a:t>
            </a:r>
            <a:r>
              <a:rPr lang="en-US" b="1" baseline="0" dirty="0" smtClean="0"/>
              <a:t>(</a:t>
            </a:r>
            <a:r>
              <a:rPr lang="en-US" b="1" baseline="0" dirty="0" err="1" smtClean="0"/>
              <a:t>partrightlinearproduct</a:t>
            </a:r>
            <a:r>
              <a:rPr lang="en-US" b="1" baseline="0" dirty="0" smtClean="0"/>
              <a:t> (10 14 1))</a:t>
            </a:r>
            <a:r>
              <a:rPr lang="en-US" dirty="0" smtClean="0"/>
              <a:t> comprises</a:t>
            </a:r>
            <a:r>
              <a:rPr lang="en-US" baseline="0" dirty="0" smtClean="0"/>
              <a:t> a number of sub-steps that are doing a good deal of bookkeeping (e.g., creating declarations for newly generated C variable names and putting them into the correct scope). This level of detail is not relevant at this level of discussion and we shall ignore it. Fundamentally, this step is inlining the definition of the convolution operator, which is defined in terms of lower level intermediate language operators (i.e., lower level MT definitions). As we will see later in the example derivation, these lower level MT definitions will be drawn from that part of the Logical Architecture that is specialized for the edge11 partition and therefore, these edge11 specializations will cause the evolution of resultant code that is significantly different from the resultant code that would be produced for the center partition. </a:t>
            </a:r>
            <a:endParaRPr lang="en-US" dirty="0" smtClean="0"/>
          </a:p>
          <a:p>
            <a:endParaRPr lang="en-US" dirty="0" smtClean="0"/>
          </a:p>
          <a:p>
            <a:r>
              <a:rPr lang="en-US" dirty="0" smtClean="0"/>
              <a:t>The details of the summation loop code structure generation is handled elsewhere</a:t>
            </a:r>
            <a:r>
              <a:rPr lang="en-US" baseline="0" dirty="0" smtClean="0"/>
              <a:t> in the derivation</a:t>
            </a:r>
            <a:r>
              <a:rPr lang="en-US" dirty="0" smtClean="0"/>
              <a:t>. Hence, </a:t>
            </a:r>
            <a:r>
              <a:rPr lang="en-US" baseline="0" dirty="0" smtClean="0"/>
              <a:t>t</a:t>
            </a:r>
            <a:r>
              <a:rPr lang="en-US" dirty="0" smtClean="0"/>
              <a:t>he Domain Engineer doesn’t see it at this step of the history tree.</a:t>
            </a:r>
            <a:r>
              <a:rPr lang="en-US" baseline="0" dirty="0" smtClean="0"/>
              <a:t> At this point, the</a:t>
            </a:r>
            <a:r>
              <a:rPr lang="en-US" dirty="0" smtClean="0"/>
              <a:t> Domain Engineer sees only the inlining</a:t>
            </a:r>
            <a:r>
              <a:rPr lang="en-US" baseline="0" dirty="0" smtClean="0"/>
              <a:t> of the convolution definition itself.</a:t>
            </a:r>
          </a:p>
          <a:p>
            <a:endParaRPr lang="en-US" baseline="0" dirty="0" smtClean="0"/>
          </a:p>
          <a:p>
            <a:r>
              <a:rPr lang="en-US" baseline="0" dirty="0" smtClean="0"/>
              <a:t>So, the next slide shows the recursive inlining of the lower level intermediate language definitions.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sz="900" dirty="0" smtClean="0"/>
              <a:t>Now, it is time to inline the definitions for </a:t>
            </a:r>
            <a:r>
              <a:rPr lang="en-US" sz="900" u="sng" dirty="0" smtClean="0"/>
              <a:t>w</a:t>
            </a:r>
            <a:r>
              <a:rPr lang="en-US" sz="900" dirty="0" smtClean="0"/>
              <a:t>, </a:t>
            </a:r>
            <a:r>
              <a:rPr lang="en-US" sz="900" u="sng" dirty="0" smtClean="0"/>
              <a:t>row</a:t>
            </a:r>
            <a:r>
              <a:rPr lang="en-US" sz="900" dirty="0" smtClean="0"/>
              <a:t> and </a:t>
            </a:r>
            <a:r>
              <a:rPr lang="en-US" sz="900" u="sng" dirty="0" smtClean="0"/>
              <a:t>col</a:t>
            </a:r>
            <a:r>
              <a:rPr lang="en-US" sz="900" dirty="0" smtClean="0"/>
              <a:t>. These are conceptually pretty straightforward. Recall that the pixel upon which the neighborhood is centered will be at the image position a[0,j]. </a:t>
            </a:r>
            <a:r>
              <a:rPr lang="en-US" sz="900" u="sng" dirty="0" smtClean="0"/>
              <a:t>Row</a:t>
            </a:r>
            <a:r>
              <a:rPr lang="en-US" sz="900" dirty="0" smtClean="0"/>
              <a:t> maps from neighborhood coordinates (i.e., “p”) to the coordinates of the image pixel corresponding to that neighborhood position (i.e., “(+ 0 (+ p -1))” where the image row coordinate “0” arises because this is an edge pixel). </a:t>
            </a:r>
            <a:r>
              <a:rPr lang="en-US" sz="900" u="sng" dirty="0" smtClean="0"/>
              <a:t>Col</a:t>
            </a:r>
            <a:r>
              <a:rPr lang="en-US" sz="900" dirty="0" smtClean="0"/>
              <a:t> does an analogous mapping for the column coordinates. Thus, the target image pixel will be at a</a:t>
            </a:r>
            <a:r>
              <a:rPr lang="en-US" sz="900" dirty="0" smtClean="0"/>
              <a:t>[(+ 0 (+ p -1)) , (+ </a:t>
            </a:r>
            <a:r>
              <a:rPr lang="en-US" sz="900" dirty="0" smtClean="0"/>
              <a:t>j (+q -1))]. And because the pixel in this example is an edge pixel, the (w ….) expression will inline to 0</a:t>
            </a:r>
            <a:r>
              <a:rPr lang="en-US" sz="900" dirty="0" smtClean="0"/>
              <a:t>. </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a:t>
            </a:r>
            <a:r>
              <a:rPr lang="en-US" sz="900" u="sng" dirty="0" smtClean="0"/>
              <a:t>Nitpicking detail in the weeds</a:t>
            </a:r>
            <a:r>
              <a:rPr lang="en-US" sz="900" dirty="0" smtClean="0"/>
              <a:t>: The</a:t>
            </a:r>
            <a:r>
              <a:rPr lang="en-US" sz="900" baseline="0" dirty="0" smtClean="0"/>
              <a:t> partitioning condition “(</a:t>
            </a:r>
            <a:r>
              <a:rPr lang="en-US" sz="900" baseline="0" dirty="0" err="1" smtClean="0"/>
              <a:t>i</a:t>
            </a:r>
            <a:r>
              <a:rPr lang="en-US" sz="900" baseline="0" dirty="0" smtClean="0"/>
              <a:t>==0)” will constrain the range of p to be [1,2] (i.e., 1&lt;=p&lt;=2), here expressed using the C rather than Image Algebra indexing system (i.e., [0,2] rather than [-1,1] indexing system). That is, if p could be 0, then the index “</a:t>
            </a:r>
            <a:r>
              <a:rPr lang="en-US" sz="900" baseline="0" dirty="0" err="1" smtClean="0"/>
              <a:t>i</a:t>
            </a:r>
            <a:r>
              <a:rPr lang="en-US" sz="900" baseline="0" dirty="0" smtClean="0"/>
              <a:t>" would be -1 and would fall outside of the actual image. This constraint is irrelevant for this example because w is everywhere 0 and thus, the summation will be 0 regardless. In a problem where w is non-zero (e.g., image averaging), the ranges of the summation loops will vary and correctly reflect this constraint. How this happens is too far in the weeds for this example. However, the short answer is that domain knowledge (e.g., “edge-</a:t>
            </a:r>
            <a:r>
              <a:rPr lang="en-US" sz="900" baseline="0" dirty="0" err="1" smtClean="0"/>
              <a:t>ness</a:t>
            </a:r>
            <a:r>
              <a:rPr lang="en-US" sz="900" baseline="0" dirty="0" smtClean="0"/>
              <a:t>”) triggers the injection of specialized definitions for </a:t>
            </a:r>
            <a:r>
              <a:rPr lang="en-US" sz="900" u="sng" baseline="0" dirty="0" smtClean="0"/>
              <a:t>row</a:t>
            </a:r>
            <a:r>
              <a:rPr lang="en-US" sz="900" baseline="0" dirty="0" smtClean="0"/>
              <a:t> , </a:t>
            </a:r>
            <a:r>
              <a:rPr lang="en-US" sz="900" u="sng" baseline="0" dirty="0" smtClean="0"/>
              <a:t>col</a:t>
            </a:r>
            <a:r>
              <a:rPr lang="en-US" sz="900" u="none" baseline="0" dirty="0" smtClean="0"/>
              <a:t>  </a:t>
            </a:r>
            <a:r>
              <a:rPr lang="en-US" sz="900" u="none" baseline="0" dirty="0" err="1" smtClean="0"/>
              <a:t>i</a:t>
            </a:r>
            <a:r>
              <a:rPr lang="en-US" sz="900" u="sng" baseline="0" dirty="0" err="1" smtClean="0"/>
              <a:t>range</a:t>
            </a:r>
            <a:r>
              <a:rPr lang="en-US" sz="900" u="none" baseline="0" dirty="0" smtClean="0"/>
              <a:t> and </a:t>
            </a:r>
            <a:r>
              <a:rPr lang="en-US" sz="900" u="sng" baseline="0" dirty="0" err="1" smtClean="0"/>
              <a:t>jrange</a:t>
            </a:r>
            <a:r>
              <a:rPr lang="en-US" sz="900" u="none" baseline="0" dirty="0" smtClean="0"/>
              <a:t> that incorporate the proper constraints</a:t>
            </a:r>
            <a:r>
              <a:rPr lang="en-US" sz="900" baseline="0" dirty="0" smtClean="0"/>
              <a:t>. But because these details are largely irrelevant for this example, I have omitted them. This note is here in case someone catches the problem implied by the simplification.) </a:t>
            </a:r>
            <a:r>
              <a:rPr lang="en-US" sz="900" baseline="0" dirty="0" err="1" smtClean="0"/>
              <a:t>Irange</a:t>
            </a:r>
            <a:r>
              <a:rPr lang="en-US" sz="900" baseline="0" dirty="0" smtClean="0"/>
              <a:t> and </a:t>
            </a:r>
            <a:r>
              <a:rPr lang="en-US" sz="900" baseline="0" dirty="0" err="1" smtClean="0"/>
              <a:t>jrange</a:t>
            </a:r>
            <a:r>
              <a:rPr lang="en-US" sz="900" baseline="0" dirty="0" smtClean="0"/>
              <a:t> are MTs that refine to the correct range. They are used in generating the loop control for loops specialized to specific partitions (e.g., edges).</a:t>
            </a:r>
            <a:endParaRPr lang="en-US" sz="900" dirty="0" smtClean="0"/>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Now, let’s switch to the History Debugger (HD) and see an actual example of these inlining steps. </a:t>
            </a:r>
            <a:r>
              <a:rPr lang="en-US" sz="900" b="1" dirty="0" smtClean="0"/>
              <a:t>(Reader’s note: Even though there are no actual screen shots of the History Debugger for these cases, the Before and After Window values are shown in the notes below. And though you do not get to see the actual Bindings and Outline windows values of the HD, they are not highly relevant to this level of discussion. It should be clear what it going on here from the notes below.) </a:t>
            </a:r>
            <a:endParaRPr lang="en-US" sz="900" dirty="0" smtClean="0"/>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5. Physical Architecture: Inline Intermediate Language (w  ...)</a:t>
            </a:r>
          </a:p>
          <a:p>
            <a:pPr eaLnBrk="1" fontAlgn="auto" hangingPunct="1">
              <a:spcBef>
                <a:spcPts val="0"/>
              </a:spcBef>
              <a:spcAft>
                <a:spcPts val="0"/>
              </a:spcAft>
              <a:defRPr/>
            </a:pPr>
            <a:r>
              <a:rPr lang="en-US" sz="900" dirty="0" smtClean="0"/>
              <a:t>    at bookmark  </a:t>
            </a:r>
            <a:r>
              <a:rPr lang="en-US" sz="900" b="1" dirty="0" smtClean="0"/>
              <a:t>(((W Method-Transform for neighborhood spart-0-edge11))  (</a:t>
            </a:r>
            <a:r>
              <a:rPr lang="en-US" sz="900" b="1" dirty="0" err="1" smtClean="0"/>
              <a:t>adtcomponentredirection</a:t>
            </a:r>
            <a:r>
              <a:rPr lang="en-US" sz="900" b="1" dirty="0" smtClean="0"/>
              <a:t> (10 14 4)))</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	a. Go to (</a:t>
            </a:r>
            <a:r>
              <a:rPr lang="en-US" sz="900" dirty="0" err="1" smtClean="0"/>
              <a:t>adtcomponentredirection</a:t>
            </a:r>
            <a:r>
              <a:rPr lang="en-US" sz="900" dirty="0" smtClean="0"/>
              <a:t> (10 14 4))  in the History Debugger</a:t>
            </a:r>
          </a:p>
          <a:p>
            <a:pPr eaLnBrk="1" fontAlgn="auto" hangingPunct="1">
              <a:spcBef>
                <a:spcPts val="0"/>
              </a:spcBef>
              <a:spcAft>
                <a:spcPts val="0"/>
              </a:spcAft>
              <a:defRPr/>
            </a:pPr>
            <a:r>
              <a:rPr lang="en-US" sz="900" dirty="0" smtClean="0"/>
              <a:t>	b. Show unrefined intermediate language expression of w in the Before Window: </a:t>
            </a:r>
          </a:p>
          <a:p>
            <a:pPr eaLnBrk="1" fontAlgn="auto" hangingPunct="1">
              <a:spcBef>
                <a:spcPts val="0"/>
              </a:spcBef>
              <a:spcAft>
                <a:spcPts val="0"/>
              </a:spcAft>
              <a:defRPr/>
            </a:pPr>
            <a:r>
              <a:rPr lang="en-US" sz="900" dirty="0" smtClean="0"/>
              <a:t>	    (w sppart-0-edge11 (aref c idx3 idx4) P5 Q6)</a:t>
            </a:r>
          </a:p>
          <a:p>
            <a:pPr eaLnBrk="1" fontAlgn="auto" hangingPunct="1">
              <a:spcBef>
                <a:spcPts val="0"/>
              </a:spcBef>
              <a:spcAft>
                <a:spcPts val="0"/>
              </a:spcAft>
              <a:defRPr/>
            </a:pPr>
            <a:r>
              <a:rPr lang="en-US" sz="900" dirty="0" smtClean="0"/>
              <a:t>	c. Show refined intermediate language expression w in the After Window:  0</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6. Physical Architecture: Inline Intermediate Language (row  ...)</a:t>
            </a:r>
          </a:p>
          <a:p>
            <a:pPr eaLnBrk="1" fontAlgn="auto" hangingPunct="1">
              <a:spcBef>
                <a:spcPts val="0"/>
              </a:spcBef>
              <a:spcAft>
                <a:spcPts val="0"/>
              </a:spcAft>
              <a:defRPr/>
            </a:pPr>
            <a:r>
              <a:rPr lang="en-US" sz="900" dirty="0" smtClean="0"/>
              <a:t> at bookmark </a:t>
            </a:r>
            <a:r>
              <a:rPr lang="en-US" sz="900" b="1" dirty="0" smtClean="0"/>
              <a:t>(((Row Method-Transform for neighborhood spart-0-edge11))  (</a:t>
            </a:r>
            <a:r>
              <a:rPr lang="en-US" sz="900" b="1" dirty="0" err="1" smtClean="0"/>
              <a:t>adtcomponentredirection</a:t>
            </a:r>
            <a:r>
              <a:rPr lang="en-US" sz="900" b="1" dirty="0" smtClean="0"/>
              <a:t> (10 14 2)))</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	a. Go to (</a:t>
            </a:r>
            <a:r>
              <a:rPr lang="en-US" sz="900" dirty="0" err="1" smtClean="0"/>
              <a:t>adtcomponentredirection</a:t>
            </a:r>
            <a:r>
              <a:rPr lang="en-US" sz="900" dirty="0" smtClean="0"/>
              <a:t> (10 14 2)) in the History Debugger</a:t>
            </a:r>
          </a:p>
          <a:p>
            <a:pPr eaLnBrk="1" fontAlgn="auto" hangingPunct="1">
              <a:spcBef>
                <a:spcPts val="0"/>
              </a:spcBef>
              <a:spcAft>
                <a:spcPts val="0"/>
              </a:spcAft>
              <a:defRPr/>
            </a:pPr>
            <a:r>
              <a:rPr lang="en-US" sz="900" dirty="0" smtClean="0"/>
              <a:t>	b. Show unrefined intermediate language expression of row in the Before Window: </a:t>
            </a:r>
          </a:p>
          <a:p>
            <a:pPr eaLnBrk="1" fontAlgn="auto" hangingPunct="1">
              <a:spcBef>
                <a:spcPts val="0"/>
              </a:spcBef>
              <a:spcAft>
                <a:spcPts val="0"/>
              </a:spcAft>
              <a:defRPr/>
            </a:pPr>
            <a:r>
              <a:rPr lang="en-US" sz="900" dirty="0" smtClean="0"/>
              <a:t>	    (row sppart-0-edge11 (aref c idx3 idx4) P5 Q6)</a:t>
            </a:r>
          </a:p>
          <a:p>
            <a:pPr eaLnBrk="1" fontAlgn="auto" hangingPunct="1">
              <a:spcBef>
                <a:spcPts val="0"/>
              </a:spcBef>
              <a:spcAft>
                <a:spcPts val="0"/>
              </a:spcAft>
              <a:defRPr/>
            </a:pPr>
            <a:r>
              <a:rPr lang="en-US" sz="900" dirty="0" smtClean="0"/>
              <a:t>	c. Show refined intermediate language expression row in the After Window:  (+ idx3 (+ P5 -1))</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7. Physical Architecture: Inline Intermediate Language (col  ...)</a:t>
            </a:r>
          </a:p>
          <a:p>
            <a:pPr eaLnBrk="1" fontAlgn="auto" hangingPunct="1">
              <a:spcBef>
                <a:spcPts val="0"/>
              </a:spcBef>
              <a:spcAft>
                <a:spcPts val="0"/>
              </a:spcAft>
              <a:defRPr/>
            </a:pPr>
            <a:r>
              <a:rPr lang="en-US" sz="900" dirty="0" smtClean="0"/>
              <a:t>at bookmark </a:t>
            </a:r>
            <a:r>
              <a:rPr lang="en-US" sz="900" b="1" dirty="0" smtClean="0"/>
              <a:t>(((Col Method-Transform for neighborhood spart-0-edge11))  (</a:t>
            </a:r>
            <a:r>
              <a:rPr lang="en-US" sz="900" b="1" dirty="0" err="1" smtClean="0"/>
              <a:t>adtcomponentredirection</a:t>
            </a:r>
            <a:r>
              <a:rPr lang="en-US" sz="900" b="1" dirty="0" smtClean="0"/>
              <a:t> (10 14 3)))</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	a. Go to (</a:t>
            </a:r>
            <a:r>
              <a:rPr lang="en-US" sz="900" dirty="0" err="1" smtClean="0"/>
              <a:t>adtcomponentredirection</a:t>
            </a:r>
            <a:r>
              <a:rPr lang="en-US" sz="900" dirty="0" smtClean="0"/>
              <a:t> (10 14 3)) in the History Debugger</a:t>
            </a:r>
          </a:p>
          <a:p>
            <a:pPr eaLnBrk="1" fontAlgn="auto" hangingPunct="1">
              <a:spcBef>
                <a:spcPts val="0"/>
              </a:spcBef>
              <a:spcAft>
                <a:spcPts val="0"/>
              </a:spcAft>
              <a:defRPr/>
            </a:pPr>
            <a:r>
              <a:rPr lang="en-US" sz="900" dirty="0" smtClean="0"/>
              <a:t>	b. Show unrefined intermediate language expression of col in the Before Window: </a:t>
            </a:r>
          </a:p>
          <a:p>
            <a:pPr eaLnBrk="1" fontAlgn="auto" hangingPunct="1">
              <a:spcBef>
                <a:spcPts val="0"/>
              </a:spcBef>
              <a:spcAft>
                <a:spcPts val="0"/>
              </a:spcAft>
              <a:defRPr/>
            </a:pPr>
            <a:r>
              <a:rPr lang="en-US" sz="900" dirty="0" smtClean="0"/>
              <a:t>	    (col sppart-0-edge11 (aref c idx3 idx4) P5 Q6)</a:t>
            </a:r>
          </a:p>
          <a:p>
            <a:pPr eaLnBrk="1" fontAlgn="auto" hangingPunct="1">
              <a:spcBef>
                <a:spcPts val="0"/>
              </a:spcBef>
              <a:spcAft>
                <a:spcPts val="0"/>
              </a:spcAft>
              <a:defRPr/>
            </a:pPr>
            <a:r>
              <a:rPr lang="en-US" sz="900" dirty="0" smtClean="0"/>
              <a:t>	c. Show refined intermediate language expression col in the After Window:  (+ idx4 (+ Q6 -1</a:t>
            </a:r>
            <a:r>
              <a:rPr lang="en-US" sz="900" dirty="0" smtClean="0"/>
              <a:t>))</a:t>
            </a:r>
            <a:endParaRPr lang="en-US" sz="900" dirty="0" smtClean="0"/>
          </a:p>
          <a:p>
            <a:pPr eaLnBrk="1" fontAlgn="auto" hangingPunct="1">
              <a:spcBef>
                <a:spcPts val="0"/>
              </a:spcBef>
              <a:spcAft>
                <a:spcPts val="0"/>
              </a:spcAft>
              <a:defRPr/>
            </a:pPr>
            <a:endParaRPr lang="en-US" sz="900" dirty="0"/>
          </a:p>
        </p:txBody>
      </p:sp>
      <p:sp>
        <p:nvSpPr>
          <p:cNvPr id="850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CC727-E17A-4FEA-93EA-AE4E1E3EA48D}"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3" name="Slide Image Placeholder 1"/>
          <p:cNvSpPr>
            <a:spLocks noGrp="1" noRot="1" noChangeAspect="1"/>
          </p:cNvSpPr>
          <p:nvPr>
            <p:ph type="sldImg"/>
          </p:nvPr>
        </p:nvSpPr>
        <p:spPr bwMode="auto">
          <a:noFill/>
          <a:ln>
            <a:solidFill>
              <a:srgbClr val="000000"/>
            </a:solidFill>
            <a:miter lim="800000"/>
            <a:headEnd/>
            <a:tailEnd/>
          </a:ln>
        </p:spPr>
      </p:sp>
      <p:sp>
        <p:nvSpPr>
          <p:cNvPr id="852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show simplification of </a:t>
            </a:r>
            <a:r>
              <a:rPr lang="en-US" dirty="0" err="1" smtClean="0"/>
              <a:t>i</a:t>
            </a:r>
            <a:r>
              <a:rPr lang="en-US" dirty="0" smtClean="0"/>
              <a:t> to 0 and the pixel value expression (* … 0) to 0, go to “</a:t>
            </a:r>
            <a:r>
              <a:rPr lang="en-US" dirty="0" smtClean="0"/>
              <a:t>simplifyloops</a:t>
            </a:r>
            <a:r>
              <a:rPr lang="en-US" dirty="0" smtClean="0"/>
              <a:t>” phase in the History Debugger. </a:t>
            </a:r>
            <a:r>
              <a:rPr lang="en-US" b="1" dirty="0" smtClean="0"/>
              <a:t>(Reader’s note: The</a:t>
            </a:r>
            <a:r>
              <a:rPr lang="en-US" b="1" baseline="0" dirty="0" smtClean="0"/>
              <a:t> partial evaluation of this expression is so blindingly obvious that not actually seeing the step in the HD is not a </a:t>
            </a:r>
            <a:r>
              <a:rPr lang="en-US" b="1" baseline="0" dirty="0" smtClean="0"/>
              <a:t>great sacrifice</a:t>
            </a:r>
            <a:r>
              <a:rPr lang="en-US" b="1" baseline="0" dirty="0" smtClean="0"/>
              <a:t>.)</a:t>
            </a:r>
            <a:endParaRPr lang="en-US" dirty="0" smtClean="0"/>
          </a:p>
          <a:p>
            <a:pPr eaLnBrk="1" hangingPunct="1">
              <a:spcBef>
                <a:spcPct val="0"/>
              </a:spcBef>
            </a:pPr>
            <a:endParaRPr lang="en-US" dirty="0" smtClean="0"/>
          </a:p>
          <a:p>
            <a:pPr eaLnBrk="1" hangingPunct="1">
              <a:spcBef>
                <a:spcPct val="0"/>
              </a:spcBef>
            </a:pPr>
            <a:r>
              <a:rPr lang="en-US" dirty="0" smtClean="0"/>
              <a:t>8. Physical Architecture: </a:t>
            </a:r>
            <a:r>
              <a:rPr lang="en-US" dirty="0" err="1" smtClean="0"/>
              <a:t>Simplifyforallloops-pe</a:t>
            </a:r>
            <a:r>
              <a:rPr lang="en-US" dirty="0" smtClean="0"/>
              <a:t> </a:t>
            </a:r>
            <a:r>
              <a:rPr lang="en-US" dirty="0" smtClean="0"/>
              <a:t>(</a:t>
            </a:r>
            <a:r>
              <a:rPr lang="en-US" dirty="0" err="1" smtClean="0"/>
              <a:t>pe</a:t>
            </a:r>
            <a:r>
              <a:rPr lang="en-US" dirty="0" smtClean="0"/>
              <a:t>  ...)</a:t>
            </a:r>
          </a:p>
          <a:p>
            <a:pPr eaLnBrk="1" hangingPunct="1">
              <a:spcBef>
                <a:spcPct val="0"/>
              </a:spcBef>
            </a:pPr>
            <a:r>
              <a:rPr lang="en-US" dirty="0" smtClean="0"/>
              <a:t>at bookmark </a:t>
            </a:r>
            <a:r>
              <a:rPr lang="en-US" b="1" dirty="0" smtClean="0"/>
              <a:t>((Partially evaluate </a:t>
            </a:r>
            <a:r>
              <a:rPr lang="en-US" b="1" dirty="0" err="1" smtClean="0"/>
              <a:t>Conv</a:t>
            </a:r>
            <a:r>
              <a:rPr lang="en-US" b="1" dirty="0" smtClean="0"/>
              <a:t> </a:t>
            </a:r>
            <a:r>
              <a:rPr lang="en-US" b="1" dirty="0" err="1" smtClean="0"/>
              <a:t>Expr</a:t>
            </a:r>
            <a:r>
              <a:rPr lang="en-US" b="1" dirty="0" smtClean="0"/>
              <a:t> for neighborhood spart-0-edge11)  (</a:t>
            </a:r>
            <a:r>
              <a:rPr lang="en-US" b="1" dirty="0" err="1" smtClean="0"/>
              <a:t>pe</a:t>
            </a:r>
            <a:r>
              <a:rPr lang="en-US" b="1" dirty="0" smtClean="0"/>
              <a:t> (11 7 1 2 3 3)))</a:t>
            </a:r>
          </a:p>
          <a:p>
            <a:pPr eaLnBrk="1" hangingPunct="1">
              <a:spcBef>
                <a:spcPct val="0"/>
              </a:spcBef>
            </a:pPr>
            <a:endParaRPr lang="en-US" dirty="0" smtClean="0"/>
          </a:p>
          <a:p>
            <a:pPr eaLnBrk="1" hangingPunct="1">
              <a:spcBef>
                <a:spcPct val="0"/>
              </a:spcBef>
            </a:pPr>
            <a:r>
              <a:rPr lang="en-US" dirty="0" smtClean="0"/>
              <a:t>	a. Go to step </a:t>
            </a:r>
            <a:r>
              <a:rPr lang="it-IT" dirty="0" smtClean="0"/>
              <a:t>(pe (11 7 1 2 3 3)) </a:t>
            </a:r>
            <a:r>
              <a:rPr lang="en-US" dirty="0" smtClean="0"/>
              <a:t> in the</a:t>
            </a:r>
            <a:r>
              <a:rPr lang="en-US" baseline="0" dirty="0" smtClean="0"/>
              <a:t> History Debugger</a:t>
            </a:r>
            <a:endParaRPr lang="en-US" dirty="0" smtClean="0"/>
          </a:p>
          <a:p>
            <a:pPr eaLnBrk="1" hangingPunct="1">
              <a:spcBef>
                <a:spcPct val="0"/>
              </a:spcBef>
            </a:pPr>
            <a:r>
              <a:rPr lang="en-US" dirty="0" smtClean="0"/>
              <a:t>	b. Show un-partially evaluated expression in the Before Window: </a:t>
            </a:r>
          </a:p>
          <a:p>
            <a:pPr eaLnBrk="1" hangingPunct="1">
              <a:spcBef>
                <a:spcPct val="0"/>
              </a:spcBef>
            </a:pPr>
            <a:r>
              <a:rPr lang="en-US" dirty="0" smtClean="0"/>
              <a:t>	    (* (dsfieldop5 (aref c (+ idx3 (+ P5 -1)) (+ idx4 (+ Q6 -1)))) 0)</a:t>
            </a:r>
          </a:p>
          <a:p>
            <a:pPr eaLnBrk="1" hangingPunct="1">
              <a:spcBef>
                <a:spcPct val="0"/>
              </a:spcBef>
            </a:pPr>
            <a:r>
              <a:rPr lang="en-US" dirty="0" smtClean="0"/>
              <a:t>	c. Show partially evaluated expression in the After Window:  0</a:t>
            </a:r>
          </a:p>
          <a:p>
            <a:pPr eaLnBrk="1" hangingPunct="1">
              <a:spcBef>
                <a:spcPct val="0"/>
              </a:spcBef>
            </a:pPr>
            <a:endParaRPr lang="en-US" dirty="0" smtClean="0"/>
          </a:p>
        </p:txBody>
      </p:sp>
      <p:sp>
        <p:nvSpPr>
          <p:cNvPr id="852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02499-D89B-429E-850F-E5D0DCA9335C}"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Slide Image Placeholder 1"/>
          <p:cNvSpPr>
            <a:spLocks noGrp="1" noRot="1" noChangeAspect="1"/>
          </p:cNvSpPr>
          <p:nvPr>
            <p:ph type="sldImg"/>
          </p:nvPr>
        </p:nvSpPr>
        <p:spPr bwMode="auto">
          <a:noFill/>
          <a:ln>
            <a:solidFill>
              <a:srgbClr val="000000"/>
            </a:solidFill>
            <a:miter lim="800000"/>
            <a:headEnd/>
            <a:tailEnd/>
          </a:ln>
        </p:spPr>
      </p:sp>
      <p:sp>
        <p:nvSpPr>
          <p:cNvPr id="855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show simplification of (0 + 0)</a:t>
            </a:r>
            <a:r>
              <a:rPr lang="en-US" baseline="0" dirty="0" smtClean="0"/>
              <a:t> </a:t>
            </a:r>
            <a:r>
              <a:rPr lang="en-US" dirty="0" smtClean="0"/>
              <a:t>to 0, go to simplifyallloops phase. </a:t>
            </a:r>
            <a:r>
              <a:rPr lang="en-US" b="1" dirty="0" smtClean="0"/>
              <a:t>(Reader’s note: Again, this is blindingly</a:t>
            </a:r>
            <a:r>
              <a:rPr lang="en-US" b="1" baseline="0" dirty="0" smtClean="0"/>
              <a:t> obvious. The actual mechanics of this simplification in a real example are a bit less straightforward than presented here but while the variation may be mildly amusing, it provides no deep insights into the generation process. So, again. Beyond the empirical evidence of an actual implementation, nothing is lost by not seeing the HD artifacts.)</a:t>
            </a:r>
            <a:endParaRPr lang="en-US" dirty="0" smtClean="0"/>
          </a:p>
          <a:p>
            <a:pPr eaLnBrk="1" hangingPunct="1">
              <a:spcBef>
                <a:spcPct val="0"/>
              </a:spcBef>
            </a:pPr>
            <a:endParaRPr lang="en-US" dirty="0" smtClean="0"/>
          </a:p>
          <a:p>
            <a:pPr eaLnBrk="1" hangingPunct="1">
              <a:spcBef>
                <a:spcPct val="0"/>
              </a:spcBef>
            </a:pPr>
            <a:r>
              <a:rPr lang="en-US" dirty="0" smtClean="0"/>
              <a:t>9</a:t>
            </a:r>
            <a:r>
              <a:rPr lang="en-US" dirty="0" smtClean="0"/>
              <a:t>.</a:t>
            </a:r>
            <a:r>
              <a:rPr lang="en-US" baseline="0" dirty="0" smtClean="0"/>
              <a:t> Physical Architecture: The step that partially evaluates the expression – (isqrt 0</a:t>
            </a:r>
            <a:r>
              <a:rPr lang="en-US" baseline="30000" dirty="0" smtClean="0"/>
              <a:t>**2</a:t>
            </a:r>
            <a:r>
              <a:rPr lang="en-US" baseline="0" dirty="0" smtClean="0"/>
              <a:t> + 0</a:t>
            </a:r>
            <a:r>
              <a:rPr lang="en-US" baseline="30000" dirty="0" smtClean="0"/>
              <a:t>**2</a:t>
            </a:r>
            <a:r>
              <a:rPr lang="en-US" baseline="0" dirty="0" smtClean="0"/>
              <a:t>), which is the RHS of an </a:t>
            </a:r>
            <a:r>
              <a:rPr lang="en-US" u="sng" baseline="0" dirty="0" smtClean="0"/>
              <a:t>assignmen</a:t>
            </a:r>
            <a:r>
              <a:rPr lang="en-US" baseline="0" dirty="0" smtClean="0"/>
              <a:t>t (</a:t>
            </a:r>
            <a:r>
              <a:rPr lang="en-US" u="sng" baseline="0" dirty="0" smtClean="0"/>
              <a:t>:=</a:t>
            </a:r>
            <a:r>
              <a:rPr lang="en-US" baseline="0" dirty="0" smtClean="0"/>
              <a:t>) statement, </a:t>
            </a:r>
          </a:p>
          <a:p>
            <a:pPr eaLnBrk="1" hangingPunct="1">
              <a:spcBef>
                <a:spcPct val="0"/>
              </a:spcBef>
            </a:pPr>
            <a:r>
              <a:rPr lang="en-US" baseline="0" dirty="0" smtClean="0"/>
              <a:t>  at bookmark  </a:t>
            </a:r>
            <a:r>
              <a:rPr lang="en-US" b="1" baseline="0" dirty="0" smtClean="0"/>
              <a:t>((Square Root of (0 + 0), RHS of edge11 loop)  (</a:t>
            </a:r>
            <a:r>
              <a:rPr lang="en-US" b="1" baseline="0" dirty="0" err="1" smtClean="0"/>
              <a:t>partitioningsimplifyletbodies</a:t>
            </a:r>
            <a:r>
              <a:rPr lang="en-US" b="1" baseline="0" dirty="0" smtClean="0"/>
              <a:t> (11 8)))</a:t>
            </a:r>
          </a:p>
          <a:p>
            <a:pPr eaLnBrk="1" hangingPunct="1">
              <a:spcBef>
                <a:spcPct val="0"/>
              </a:spcBef>
            </a:pPr>
            <a:endParaRPr lang="en-US" baseline="0" dirty="0" smtClean="0"/>
          </a:p>
          <a:p>
            <a:pPr eaLnBrk="1" hangingPunct="1">
              <a:spcBef>
                <a:spcPct val="0"/>
              </a:spcBef>
            </a:pPr>
            <a:r>
              <a:rPr lang="en-US" baseline="0" dirty="0" smtClean="0"/>
              <a:t>	a. Go to step (</a:t>
            </a:r>
            <a:r>
              <a:rPr lang="en-US" baseline="0" dirty="0" err="1" smtClean="0"/>
              <a:t>partitioningsimplifyletbodies</a:t>
            </a:r>
            <a:r>
              <a:rPr lang="en-US" baseline="0" dirty="0" smtClean="0"/>
              <a:t> (11 8))</a:t>
            </a:r>
          </a:p>
          <a:p>
            <a:pPr eaLnBrk="1" hangingPunct="1">
              <a:spcBef>
                <a:spcPct val="0"/>
              </a:spcBef>
            </a:pPr>
            <a:r>
              <a:rPr lang="en-US" baseline="0" dirty="0" smtClean="0"/>
              <a:t>		</a:t>
            </a:r>
            <a:r>
              <a:rPr lang="en-US" baseline="0" dirty="0" err="1" smtClean="0"/>
              <a:t>i</a:t>
            </a:r>
            <a:r>
              <a:rPr lang="en-US" baseline="0" dirty="0" smtClean="0"/>
              <a:t>. </a:t>
            </a:r>
            <a:r>
              <a:rPr lang="it-IT" baseline="0" dirty="0" smtClean="0"/>
              <a:t>(pe (11 8 1 2 2 3))  - PE of </a:t>
            </a:r>
            <a:r>
              <a:rPr lang="en-US" baseline="0" dirty="0" smtClean="0"/>
              <a:t>(0 + 0) </a:t>
            </a:r>
          </a:p>
          <a:p>
            <a:pPr eaLnBrk="1" hangingPunct="1">
              <a:spcBef>
                <a:spcPct val="0"/>
              </a:spcBef>
            </a:pPr>
            <a:r>
              <a:rPr lang="en-US" baseline="0" dirty="0" smtClean="0"/>
              <a:t>		ii. </a:t>
            </a:r>
            <a:r>
              <a:rPr lang="it-IT" baseline="0" dirty="0" smtClean="0"/>
              <a:t>(pe (11 8 1 2 3 2 2))  - PE of (isqrt (+ (expr 0 2) (expr 0 2))</a:t>
            </a:r>
            <a:endParaRPr lang="en-US" baseline="0" dirty="0" smtClean="0"/>
          </a:p>
          <a:p>
            <a:pPr defTabSz="914287" eaLnBrk="1" hangingPunct="1">
              <a:spcBef>
                <a:spcPct val="0"/>
              </a:spcBef>
              <a:defRPr/>
            </a:pPr>
            <a:r>
              <a:rPr lang="en-US" baseline="0" dirty="0" smtClean="0"/>
              <a:t>	b. Un-partially evaluated </a:t>
            </a:r>
            <a:r>
              <a:rPr lang="en-US" baseline="0" dirty="0" err="1" smtClean="0"/>
              <a:t>expr</a:t>
            </a:r>
            <a:r>
              <a:rPr lang="en-US" baseline="0" dirty="0" smtClean="0"/>
              <a:t> </a:t>
            </a:r>
            <a:r>
              <a:rPr lang="en-US" u="sng" baseline="0" dirty="0" smtClean="0"/>
              <a:t>in </a:t>
            </a:r>
            <a:r>
              <a:rPr lang="en-US" u="sng" baseline="0" dirty="0" err="1" smtClean="0"/>
              <a:t>assigment</a:t>
            </a:r>
            <a:r>
              <a:rPr lang="en-US" u="sng" baseline="0" dirty="0" smtClean="0"/>
              <a:t> statement</a:t>
            </a:r>
            <a:r>
              <a:rPr lang="en-US" baseline="0" dirty="0" smtClean="0"/>
              <a:t> in </a:t>
            </a:r>
            <a:r>
              <a:rPr lang="en-US" dirty="0" smtClean="0"/>
              <a:t>the Before Window</a:t>
            </a:r>
            <a:r>
              <a:rPr lang="en-US" baseline="0" dirty="0" smtClean="0"/>
              <a:t>:  …. (:= </a:t>
            </a:r>
            <a:r>
              <a:rPr lang="en-US" dirty="0" smtClean="0"/>
              <a:t>(dsfieldop2 (aref d idx3 idx4)) (</a:t>
            </a:r>
            <a:r>
              <a:rPr lang="en-US" baseline="0" dirty="0" smtClean="0"/>
              <a:t>isqrt  0</a:t>
            </a:r>
            <a:r>
              <a:rPr lang="en-US" baseline="30000" dirty="0" smtClean="0"/>
              <a:t>**2</a:t>
            </a:r>
            <a:r>
              <a:rPr lang="en-US" baseline="0" dirty="0" smtClean="0"/>
              <a:t> + 0</a:t>
            </a:r>
            <a:r>
              <a:rPr lang="en-US" baseline="30000" dirty="0" smtClean="0"/>
              <a:t>**2</a:t>
            </a:r>
            <a:r>
              <a:rPr lang="en-US" baseline="0" dirty="0" smtClean="0"/>
              <a:t>)) </a:t>
            </a:r>
          </a:p>
          <a:p>
            <a:pPr eaLnBrk="1" hangingPunct="1">
              <a:spcBef>
                <a:spcPct val="0"/>
              </a:spcBef>
            </a:pPr>
            <a:r>
              <a:rPr lang="en-US" baseline="0" dirty="0" smtClean="0"/>
              <a:t>	c. Partially evaluated result </a:t>
            </a:r>
            <a:r>
              <a:rPr lang="en-US" u="sng" baseline="0" dirty="0" smtClean="0"/>
              <a:t>in </a:t>
            </a:r>
            <a:r>
              <a:rPr lang="en-US" u="sng" baseline="0" dirty="0" err="1" smtClean="0"/>
              <a:t>assigment</a:t>
            </a:r>
            <a:r>
              <a:rPr lang="en-US" u="sng" baseline="0" dirty="0" smtClean="0"/>
              <a:t> </a:t>
            </a:r>
            <a:r>
              <a:rPr lang="en-US" u="sng" baseline="0" dirty="0" err="1" smtClean="0"/>
              <a:t>statement</a:t>
            </a:r>
            <a:r>
              <a:rPr lang="en-US" dirty="0" err="1" smtClean="0"/>
              <a:t>in</a:t>
            </a:r>
            <a:r>
              <a:rPr lang="en-US" dirty="0" smtClean="0"/>
              <a:t> the After Window</a:t>
            </a:r>
            <a:r>
              <a:rPr lang="en-US" baseline="0" dirty="0" smtClean="0"/>
              <a:t>:         …. (:= </a:t>
            </a:r>
            <a:r>
              <a:rPr lang="en-US" dirty="0" smtClean="0"/>
              <a:t>(dsfieldop2 (aref d idx3 idx4))  </a:t>
            </a:r>
            <a:r>
              <a:rPr lang="en-US" baseline="0" dirty="0" smtClean="0"/>
              <a:t>0)	</a:t>
            </a:r>
            <a:endParaRPr lang="en-US" dirty="0" smtClean="0"/>
          </a:p>
        </p:txBody>
      </p:sp>
      <p:sp>
        <p:nvSpPr>
          <p:cNvPr id="855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9BD6D-516F-4FFE-BF04-83C41E347A3A}"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Slide Image Placeholder 1"/>
          <p:cNvSpPr>
            <a:spLocks noGrp="1" noRot="1" noChangeAspect="1"/>
          </p:cNvSpPr>
          <p:nvPr>
            <p:ph type="sldImg"/>
          </p:nvPr>
        </p:nvSpPr>
        <p:spPr bwMode="auto">
          <a:noFill/>
          <a:ln>
            <a:solidFill>
              <a:srgbClr val="000000"/>
            </a:solidFill>
            <a:miter lim="800000"/>
            <a:headEnd/>
            <a:tailEnd/>
          </a:ln>
        </p:spPr>
      </p:sp>
      <p:sp>
        <p:nvSpPr>
          <p:cNvPr id="85504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smtClean="0"/>
              <a:t>In the generator phase that performs most of the </a:t>
            </a:r>
            <a:r>
              <a:rPr lang="en-US" b="1" dirty="0" smtClean="0"/>
              <a:t>loop simplification </a:t>
            </a:r>
            <a:r>
              <a:rPr lang="en-US" dirty="0" smtClean="0"/>
              <a:t>in this example (which appropriately enough is called the “</a:t>
            </a:r>
            <a:r>
              <a:rPr lang="en-US" dirty="0" err="1" smtClean="0"/>
              <a:t>SimplifyLoops</a:t>
            </a:r>
            <a:r>
              <a:rPr lang="en-US" dirty="0" smtClean="0"/>
              <a:t>” phase), the loop form is reduced from a loop over “</a:t>
            </a:r>
            <a:r>
              <a:rPr lang="en-US" dirty="0" err="1" smtClean="0"/>
              <a:t>i</a:t>
            </a:r>
            <a:r>
              <a:rPr lang="en-US" dirty="0" smtClean="0"/>
              <a:t> and j” to a loop over just “j”. One assertion in the partitioning condition constraint list (i.e., the “(</a:t>
            </a:r>
            <a:r>
              <a:rPr lang="en-US" dirty="0" err="1" smtClean="0"/>
              <a:t>i</a:t>
            </a:r>
            <a:r>
              <a:rPr lang="en-US" dirty="0" smtClean="0"/>
              <a:t>==0)” assertion) causes the loop over “</a:t>
            </a:r>
            <a:r>
              <a:rPr lang="en-US" dirty="0" err="1" smtClean="0"/>
              <a:t>i</a:t>
            </a:r>
            <a:r>
              <a:rPr lang="en-US" dirty="0" smtClean="0"/>
              <a:t>” to evaporate and all instances of “</a:t>
            </a:r>
            <a:r>
              <a:rPr lang="en-US" dirty="0" err="1" smtClean="0"/>
              <a:t>i</a:t>
            </a:r>
            <a:r>
              <a:rPr lang="en-US" dirty="0" smtClean="0"/>
              <a:t>“ in the body to be replaced with “0”. (Recall that this concrete form “(</a:t>
            </a:r>
            <a:r>
              <a:rPr lang="en-US" dirty="0" err="1" smtClean="0"/>
              <a:t>i</a:t>
            </a:r>
            <a:r>
              <a:rPr lang="en-US" dirty="0" smtClean="0"/>
              <a:t>==0)” was refined earlier from the generic Intermediate Language form “</a:t>
            </a:r>
            <a:r>
              <a:rPr lang="en-US" dirty="0" smtClean="0">
                <a:solidFill>
                  <a:srgbClr val="00B0F0"/>
                </a:solidFill>
              </a:rPr>
              <a:t>Partestx(S-Edge1)</a:t>
            </a:r>
            <a:r>
              <a:rPr lang="en-US" dirty="0" smtClean="0"/>
              <a:t>”.) </a:t>
            </a:r>
          </a:p>
          <a:p>
            <a:pPr eaLnBrk="1" hangingPunct="1">
              <a:spcBef>
                <a:spcPct val="0"/>
              </a:spcBef>
            </a:pPr>
            <a:endParaRPr lang="en-US" dirty="0" smtClean="0"/>
          </a:p>
          <a:p>
            <a:pPr eaLnBrk="1" hangingPunct="1">
              <a:spcBef>
                <a:spcPct val="0"/>
              </a:spcBef>
            </a:pPr>
            <a:r>
              <a:rPr lang="en-US" dirty="0" smtClean="0"/>
              <a:t>We can view this step in an actual example by switching to a running instance of the History Debugger (if an instance is running during this presentation).</a:t>
            </a:r>
          </a:p>
          <a:p>
            <a:pPr eaLnBrk="1" hangingPunct="1">
              <a:spcBef>
                <a:spcPct val="0"/>
              </a:spcBef>
            </a:pPr>
            <a:endParaRPr lang="en-US" dirty="0" smtClean="0"/>
          </a:p>
          <a:p>
            <a:pPr eaLnBrk="1" hangingPunct="1">
              <a:spcBef>
                <a:spcPct val="0"/>
              </a:spcBef>
            </a:pPr>
            <a:r>
              <a:rPr lang="en-US" dirty="0" err="1" smtClean="0"/>
              <a:t>Goto</a:t>
            </a:r>
            <a:r>
              <a:rPr lang="en-US" dirty="0" smtClean="0"/>
              <a:t>: </a:t>
            </a:r>
            <a:r>
              <a:rPr lang="en-US" b="1" dirty="0" smtClean="0"/>
              <a:t>(</a:t>
            </a:r>
            <a:r>
              <a:rPr lang="en-US" b="1" dirty="0" err="1" smtClean="0"/>
              <a:t>partitioningsimplifyforallloops</a:t>
            </a:r>
            <a:r>
              <a:rPr lang="en-US" b="1" dirty="0" smtClean="0"/>
              <a:t> (11 11)) </a:t>
            </a:r>
            <a:r>
              <a:rPr lang="en-US" dirty="0" smtClean="0"/>
              <a:t>for full transformation from </a:t>
            </a:r>
            <a:r>
              <a:rPr lang="en-US" b="1" dirty="0" smtClean="0"/>
              <a:t>(</a:t>
            </a:r>
            <a:r>
              <a:rPr lang="en-US" b="1" dirty="0" err="1" smtClean="0"/>
              <a:t>forall</a:t>
            </a:r>
            <a:r>
              <a:rPr lang="en-US" b="1" dirty="0" smtClean="0"/>
              <a:t> (idx3 idx4) ….) </a:t>
            </a:r>
            <a:r>
              <a:rPr lang="en-US" dirty="0" smtClean="0"/>
              <a:t>to </a:t>
            </a:r>
            <a:r>
              <a:rPr lang="en-US" b="1" dirty="0" smtClean="0"/>
              <a:t>(</a:t>
            </a:r>
            <a:r>
              <a:rPr lang="en-US" b="1" dirty="0" err="1" smtClean="0"/>
              <a:t>forall</a:t>
            </a:r>
            <a:r>
              <a:rPr lang="en-US" b="1" dirty="0" smtClean="0"/>
              <a:t> (idx4) ….)  </a:t>
            </a:r>
            <a:r>
              <a:rPr lang="en-US" dirty="0" smtClean="0"/>
              <a:t>when the PC is “</a:t>
            </a:r>
            <a:r>
              <a:rPr lang="en-US" b="1" dirty="0" smtClean="0"/>
              <a:t>(idx3 == 0)</a:t>
            </a:r>
            <a:r>
              <a:rPr lang="en-US" dirty="0" smtClean="0"/>
              <a:t>”,</a:t>
            </a:r>
          </a:p>
          <a:p>
            <a:pPr defTabSz="914287" eaLnBrk="1" hangingPunct="1">
              <a:spcBef>
                <a:spcPct val="0"/>
              </a:spcBef>
              <a:defRPr/>
            </a:pPr>
            <a:r>
              <a:rPr lang="en-US" dirty="0" smtClean="0"/>
              <a:t>  at bookmark </a:t>
            </a:r>
            <a:r>
              <a:rPr lang="en-US" b="1" dirty="0" smtClean="0"/>
              <a:t>(((Loop over Idx3 evaporates when (Idx3 == 0))  (</a:t>
            </a:r>
            <a:r>
              <a:rPr lang="en-US" b="1" dirty="0" err="1" smtClean="0"/>
              <a:t>partitioningsimplifyforallloops</a:t>
            </a:r>
            <a:r>
              <a:rPr lang="en-US" b="1" dirty="0" smtClean="0"/>
              <a:t> (11 11))</a:t>
            </a:r>
          </a:p>
          <a:p>
            <a:pPr eaLnBrk="1" hangingPunct="1">
              <a:spcBef>
                <a:spcPct val="0"/>
              </a:spcBef>
            </a:pPr>
            <a:endParaRPr lang="en-US" dirty="0" smtClean="0">
              <a:solidFill>
                <a:schemeClr val="bg1">
                  <a:lumMod val="95000"/>
                  <a:lumOff val="5000"/>
                </a:schemeClr>
              </a:solidFill>
            </a:endParaRPr>
          </a:p>
          <a:p>
            <a:pPr eaLnBrk="1" hangingPunct="1">
              <a:spcBef>
                <a:spcPct val="0"/>
              </a:spcBef>
            </a:pPr>
            <a:r>
              <a:rPr lang="en-US" dirty="0" smtClean="0"/>
              <a:t>	a. Go to history node (</a:t>
            </a:r>
            <a:r>
              <a:rPr lang="en-US" dirty="0" err="1" smtClean="0"/>
              <a:t>partitioningsimplifyforallloops</a:t>
            </a:r>
            <a:r>
              <a:rPr lang="en-US" dirty="0" smtClean="0"/>
              <a:t> (11 11))</a:t>
            </a:r>
          </a:p>
          <a:p>
            <a:pPr defTabSz="914287" eaLnBrk="1" hangingPunct="1">
              <a:spcBef>
                <a:spcPct val="0"/>
              </a:spcBef>
              <a:defRPr/>
            </a:pPr>
            <a:r>
              <a:rPr lang="en-US" dirty="0" smtClean="0"/>
              <a:t>	 b. Generic loop for RGB assignment statements in the Before window:     </a:t>
            </a:r>
          </a:p>
          <a:p>
            <a:pPr defTabSz="914287" eaLnBrk="1" hangingPunct="1">
              <a:spcBef>
                <a:spcPct val="0"/>
              </a:spcBef>
              <a:defRPr/>
            </a:pPr>
            <a:r>
              <a:rPr lang="en-US" dirty="0" smtClean="0"/>
              <a:t>                                 (_</a:t>
            </a:r>
            <a:r>
              <a:rPr lang="en-US" dirty="0" err="1" smtClean="0"/>
              <a:t>forall</a:t>
            </a:r>
            <a:r>
              <a:rPr lang="en-US" dirty="0" smtClean="0"/>
              <a:t> (idx3 idx4) …RGB assignments here …)</a:t>
            </a:r>
          </a:p>
          <a:p>
            <a:pPr eaLnBrk="1" hangingPunct="1">
              <a:spcBef>
                <a:spcPct val="0"/>
              </a:spcBef>
            </a:pPr>
            <a:r>
              <a:rPr lang="en-US" dirty="0" smtClean="0"/>
              <a:t>	c. Refined loop spec for RGB assignment statements in the After window: </a:t>
            </a:r>
          </a:p>
          <a:p>
            <a:pPr eaLnBrk="1" hangingPunct="1">
              <a:spcBef>
                <a:spcPct val="0"/>
              </a:spcBef>
            </a:pPr>
            <a:r>
              <a:rPr lang="en-US" dirty="0" smtClean="0"/>
              <a:t>                                 (_</a:t>
            </a:r>
            <a:r>
              <a:rPr lang="en-US" dirty="0" err="1" smtClean="0"/>
              <a:t>forall</a:t>
            </a:r>
            <a:r>
              <a:rPr lang="en-US" dirty="0" smtClean="0"/>
              <a:t> (idx4) …RGB assignments here …)</a:t>
            </a:r>
          </a:p>
          <a:p>
            <a:pPr eaLnBrk="1" hangingPunct="1">
              <a:spcBef>
                <a:spcPct val="0"/>
              </a:spcBef>
            </a:pPr>
            <a:endParaRPr lang="en-US" dirty="0" smtClean="0"/>
          </a:p>
          <a:p>
            <a:pPr defTabSz="914287" eaLnBrk="1" hangingPunct="1">
              <a:spcBef>
                <a:spcPct val="0"/>
              </a:spcBef>
              <a:defRPr/>
            </a:pPr>
            <a:r>
              <a:rPr lang="en-US" b="1" dirty="0" smtClean="0"/>
              <a:t>Click for next build of the slide:</a:t>
            </a:r>
          </a:p>
          <a:p>
            <a:pPr defTabSz="914287" eaLnBrk="1" hangingPunct="1">
              <a:spcBef>
                <a:spcPct val="0"/>
              </a:spcBef>
              <a:defRPr/>
            </a:pPr>
            <a:r>
              <a:rPr lang="en-US" dirty="0" smtClean="0"/>
              <a:t>To make it clear where this process will eventually end up,  this slide shows a C-like textual form for the eventual result. </a:t>
            </a:r>
            <a:r>
              <a:rPr lang="en-US" b="1" dirty="0" smtClean="0"/>
              <a:t>But to be clear</a:t>
            </a:r>
            <a:r>
              <a:rPr lang="en-US" dirty="0" smtClean="0"/>
              <a:t>, the </a:t>
            </a:r>
            <a:r>
              <a:rPr lang="en-US" b="1" dirty="0" smtClean="0"/>
              <a:t>textual</a:t>
            </a:r>
            <a:r>
              <a:rPr lang="en-US" dirty="0" smtClean="0"/>
              <a:t> form of the </a:t>
            </a:r>
            <a:r>
              <a:rPr lang="en-US" b="1" dirty="0" smtClean="0"/>
              <a:t>C code is produced much later </a:t>
            </a:r>
            <a:r>
              <a:rPr lang="en-US" dirty="0" smtClean="0"/>
              <a:t>in the generation process and long after the loop evaporation step. Text based code generation, which adds the surface C syntax to the AST, is the very last phase in the overall generation process. </a:t>
            </a:r>
          </a:p>
          <a:p>
            <a:pPr eaLnBrk="1" hangingPunct="1">
              <a:spcBef>
                <a:spcPct val="0"/>
              </a:spcBef>
            </a:pPr>
            <a:endParaRPr lang="en-US" b="0" dirty="0" smtClean="0"/>
          </a:p>
        </p:txBody>
      </p:sp>
      <p:sp>
        <p:nvSpPr>
          <p:cNvPr id="855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9BD6D-516F-4FFE-BF04-83C41E347A3A}"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LA</a:t>
            </a:r>
            <a:r>
              <a:rPr lang="en-US" baseline="0" dirty="0" smtClean="0"/>
              <a:t> </a:t>
            </a:r>
            <a:r>
              <a:rPr lang="en-US" baseline="0" dirty="0" smtClean="0"/>
              <a:t>example from </a:t>
            </a:r>
            <a:r>
              <a:rPr lang="en-US" baseline="0" dirty="0" smtClean="0"/>
              <a:t>the </a:t>
            </a:r>
            <a:r>
              <a:rPr lang="en-US" baseline="0" dirty="0" smtClean="0"/>
              <a:t>overview presentation (illustrated by this Architecture Browser screen shot). How did this LA get built? The </a:t>
            </a:r>
            <a:r>
              <a:rPr lang="en-US" baseline="0" dirty="0" smtClean="0"/>
              <a:t>next (build) slide will animate the building of an LA from a fairly abstract and conceptual perspective.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overall simplification process results in the form that we saw earlier in the example C code.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(Optionally,</a:t>
            </a:r>
            <a:r>
              <a:rPr lang="en-US" b="1" baseline="0" dirty="0" smtClean="0"/>
              <a:t> you may want to skip this slide and the next one.)</a:t>
            </a:r>
          </a:p>
          <a:p>
            <a:endParaRPr lang="en-US" b="1" baseline="0" dirty="0" smtClean="0"/>
          </a:p>
          <a:p>
            <a:r>
              <a:rPr lang="en-US" dirty="0" smtClean="0"/>
              <a:t>We have all</a:t>
            </a:r>
            <a:r>
              <a:rPr lang="en-US" baseline="0" dirty="0" smtClean="0"/>
              <a:t> ready covered much of the introductory ground for the History Debugger in previous slides.  This slide is here largely to provide a context for the use of the bookmark dialog in the next slide, which gets to the partial evaluation step that reduces the square root expression to zero for the edge partitions.</a:t>
            </a:r>
          </a:p>
          <a:p>
            <a:endParaRPr lang="en-US" baseline="0" dirty="0" smtClean="0"/>
          </a:p>
          <a:p>
            <a:r>
              <a:rPr lang="en-US" baseline="0" dirty="0" smtClean="0"/>
              <a:t>In a live demo, it may be of some interest to select the </a:t>
            </a:r>
            <a:r>
              <a:rPr lang="en-US" b="1" baseline="0" dirty="0" smtClean="0"/>
              <a:t>runtime node  </a:t>
            </a:r>
            <a:r>
              <a:rPr lang="en-US" baseline="0" dirty="0" smtClean="0"/>
              <a:t>and show the summary of the overall generation process. It shows the computation time (typically for this example, around </a:t>
            </a:r>
            <a:r>
              <a:rPr lang="en-US" b="1" baseline="0" dirty="0" smtClean="0"/>
              <a:t>75 seconds</a:t>
            </a:r>
            <a:r>
              <a:rPr lang="en-US" baseline="0" dirty="0" smtClean="0"/>
              <a:t>), the size of the history tree (typically around </a:t>
            </a:r>
            <a:r>
              <a:rPr lang="en-US" b="1" baseline="0" dirty="0" smtClean="0"/>
              <a:t>2700-2800 nodes</a:t>
            </a:r>
            <a:r>
              <a:rPr lang="en-US" baseline="0" dirty="0" smtClean="0"/>
              <a:t>, depending on how many extra traces are turned on) and the number of true transformations that trigger (typically for this example, around </a:t>
            </a:r>
            <a:r>
              <a:rPr lang="en-US" b="1" baseline="0" dirty="0" smtClean="0"/>
              <a:t>800 transformations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History</a:t>
            </a:r>
            <a:r>
              <a:rPr lang="en-US" baseline="0" dirty="0" smtClean="0"/>
              <a:t> Debugger b</a:t>
            </a:r>
            <a:r>
              <a:rPr lang="en-US" dirty="0" smtClean="0"/>
              <a:t>ookmarks used in the previous slides deriving the</a:t>
            </a:r>
            <a:r>
              <a:rPr lang="en-US" baseline="0" dirty="0" smtClean="0"/>
              <a:t> Physical architecture via inlining and Partial Evaluation. </a:t>
            </a:r>
          </a:p>
          <a:p>
            <a:endParaRPr lang="en-US" b="1" baseline="0" dirty="0" smtClean="0"/>
          </a:p>
          <a:p>
            <a:r>
              <a:rPr lang="en-US" b="1" baseline="0" dirty="0" smtClean="0"/>
              <a:t>(Reader’s note: This slide is here largely to provide a link to the point in the history where the fully inlined expression is handed to the partial evaluator to see if it can be simplified, which in the case of the edge computations, it can. In a presentation in which a live version of the DSLGen™ is running, the speaker has the option of using this bookmark to go directly to the point in the history tree where this simplification happens for the edge11 context. It should be pretty obvious that the inlined arithmetic expression in the previous slide will simplify to zero.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earlier</a:t>
            </a:r>
            <a:r>
              <a:rPr lang="en-US" baseline="0" dirty="0" smtClean="0"/>
              <a:t> build/animation slide that illustrated translation of domain oriented expressions </a:t>
            </a:r>
            <a:r>
              <a:rPr lang="en-US" baseline="0" dirty="0" smtClean="0"/>
              <a:t>on </a:t>
            </a:r>
            <a:r>
              <a:rPr lang="en-US" baseline="0" dirty="0" smtClean="0"/>
              <a:t>images into domain oriented expressions </a:t>
            </a:r>
            <a:r>
              <a:rPr lang="en-US" baseline="0" dirty="0" smtClean="0"/>
              <a:t>on </a:t>
            </a:r>
            <a:r>
              <a:rPr lang="en-US" baseline="0" dirty="0" smtClean="0"/>
              <a:t>pixels. Lots of things got created during this process: names of image loop(s) indexes, names of neighborhood loop(s) indexes, loop constraints, partition constraints, etc. Recall that several different pairs of index names were created to process image b, image a, and the two convolution expressions of image a. As the process proceeded, it was step by step determined that only one set (of indexes) was needed and the other indexes were abandoned. Unfortunately, the abandon index names were sprinkled over the domain expression and elsewhere. So, parts of the AST were out of synch with other parts of the AST after that phase of translation finished. How does this get resolved by the generator?</a:t>
            </a:r>
          </a:p>
          <a:p>
            <a:endParaRPr lang="en-US" baseline="0" dirty="0" smtClean="0"/>
          </a:p>
          <a:p>
            <a:r>
              <a:rPr lang="en-US" baseline="0" dirty="0" smtClean="0"/>
              <a:t>Answer: Whenever a set (of indexes) is abandoned, a transformation is dynamically generated that is enabled to fire during a later synchronization phase (</a:t>
            </a:r>
            <a:r>
              <a:rPr lang="en-US" baseline="0" dirty="0" err="1" smtClean="0"/>
              <a:t>the“specrefine</a:t>
            </a:r>
            <a:r>
              <a:rPr lang="en-US" baseline="0" dirty="0" smtClean="0"/>
              <a:t>” phase). When the logical architecture building phase is complete, DSLGen™ walks over the AST during a specrefine phase allowing these “fix up” transformations to synchronize the  overall design. </a:t>
            </a:r>
            <a:r>
              <a:rPr lang="en-US" b="1" baseline="0" dirty="0" smtClean="0"/>
              <a:t>(Speaker note: if a live instance of DSLGen™ is running, there is a bookmark for one of the fix ups. Although, the idea is intuitive enough that it is probably a waste of time unless the audience really wants to see under the “hood”.)</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Pattern Matching engine is one of the primary</a:t>
            </a:r>
            <a:r>
              <a:rPr lang="en-US" baseline="0" dirty="0" smtClean="0"/>
              <a:t> facilities of the generator and is used widely in transformations, in most Lisp routines in the generator, in the code generator, in the type inference engine and in the logical inference engine. Let’s take a look at this facility.</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rtl="0" eaLnBrk="0" fontAlgn="base" hangingPunct="0">
              <a:spcBef>
                <a:spcPct val="30000"/>
              </a:spcBef>
              <a:spcAft>
                <a:spcPct val="0"/>
              </a:spcAft>
            </a:pPr>
            <a:r>
              <a:rPr lang="en-US" b="1" dirty="0" smtClean="0"/>
              <a:t>(Speaker’s note: This is a build slide. Transitions noted in bold.)</a:t>
            </a:r>
          </a:p>
          <a:p>
            <a:pPr algn="l" rtl="0" eaLnBrk="0" fontAlgn="base" hangingPunct="0">
              <a:spcBef>
                <a:spcPct val="30000"/>
              </a:spcBef>
              <a:spcAft>
                <a:spcPct val="0"/>
              </a:spcAft>
            </a:pPr>
            <a:r>
              <a:rPr lang="en-US" b="1" dirty="0" smtClean="0"/>
              <a:t>Click. </a:t>
            </a:r>
          </a:p>
          <a:p>
            <a:pPr algn="l" rtl="0" eaLnBrk="0" fontAlgn="base" hangingPunct="0">
              <a:spcBef>
                <a:spcPct val="30000"/>
              </a:spcBef>
              <a:spcAft>
                <a:spcPct val="0"/>
              </a:spcAft>
            </a:pPr>
            <a:r>
              <a:rPr lang="en-US" dirty="0" smtClean="0"/>
              <a:t>One of main uses of pattern language is to specify the LHS of transformations. It is also used in almost every major Lisp function within DSLGen™. Some of the LHS of a transformation is written by the domain engineer and some of it is generated automatically by DSLGen™ for its own internal design purposes (e.g., a transformation’s LHS creates bindings for transformation name, home object, phase, the object defining the details of the transformation, etc. as well as introducing some trace machinery). The pattern language is built on top of LISP using Lisp’s character macro feature to “compile” pattern language operators into Lisp structures (e.g., lambda trees).</a:t>
            </a:r>
          </a:p>
          <a:p>
            <a:pPr algn="l" rtl="0" eaLnBrk="0" fontAlgn="base" hangingPunct="0">
              <a:spcBef>
                <a:spcPct val="30000"/>
              </a:spcBef>
              <a:spcAft>
                <a:spcPct val="0"/>
              </a:spcAft>
            </a:pPr>
            <a:r>
              <a:rPr lang="en-US" b="1" dirty="0" smtClean="0"/>
              <a:t>Click.</a:t>
            </a:r>
          </a:p>
          <a:p>
            <a:pPr algn="l" rtl="0" eaLnBrk="0" fontAlgn="base" hangingPunct="0">
              <a:spcBef>
                <a:spcPct val="30000"/>
              </a:spcBef>
              <a:spcAft>
                <a:spcPct val="0"/>
              </a:spcAft>
            </a:pPr>
            <a:r>
              <a:rPr lang="en-US" dirty="0" smtClean="0"/>
              <a:t>The pattern language is a so-called “reverse quoting” language, which means that anything without some special syntax is a literal. Two syntactic enhancements identify pattern language elements – a question mark (?) identifies variables that will be bound to data (e.g., literals or expressions), and a dollar sign ($) identifies pattern operators such as $(</a:t>
            </a:r>
            <a:r>
              <a:rPr lang="en-US" dirty="0" err="1" smtClean="0"/>
              <a:t>pand</a:t>
            </a:r>
            <a:r>
              <a:rPr lang="en-US" dirty="0" smtClean="0"/>
              <a:t> ?x z), which requires that the next data item be bound to the variable ?x AND that data item must be the literal item “z”. A further operator example is the </a:t>
            </a:r>
            <a:r>
              <a:rPr lang="en-US" dirty="0" err="1" smtClean="0"/>
              <a:t>Por</a:t>
            </a:r>
            <a:r>
              <a:rPr lang="en-US" dirty="0" smtClean="0"/>
              <a:t> operator,  which allows a list of alternative patterns, one of which must match for the </a:t>
            </a:r>
            <a:r>
              <a:rPr lang="en-US" dirty="0" err="1" smtClean="0"/>
              <a:t>Por</a:t>
            </a:r>
            <a:r>
              <a:rPr lang="en-US" dirty="0" smtClean="0"/>
              <a:t> match to succeed.</a:t>
            </a:r>
          </a:p>
          <a:p>
            <a:pPr algn="l" rtl="0" eaLnBrk="0" fontAlgn="base" hangingPunct="0">
              <a:spcBef>
                <a:spcPct val="30000"/>
              </a:spcBef>
              <a:spcAft>
                <a:spcPct val="0"/>
              </a:spcAft>
            </a:pPr>
            <a:r>
              <a:rPr lang="en-US" b="1" dirty="0" smtClean="0"/>
              <a:t>Click.</a:t>
            </a:r>
          </a:p>
          <a:p>
            <a:pPr algn="l" rtl="0" eaLnBrk="0" fontAlgn="base" hangingPunct="0">
              <a:spcBef>
                <a:spcPct val="30000"/>
              </a:spcBef>
              <a:spcAft>
                <a:spcPct val="0"/>
              </a:spcAft>
            </a:pPr>
            <a:r>
              <a:rPr lang="en-US" dirty="0" smtClean="0"/>
              <a:t>The pattern matcher uses a control structure based on “continuations”, which allows full backtracking. That is, if a pattern match is succeeding and the next sub-pattern match fails on the next data item, the matcher undoes all successful operations back to the last choice point (i.e., the place where there is some alternative sub-pattern that has not been tried but potentially might succeed) and the matching operation is restarted at that choice point with all bindings that were created as a result of successful matches of the prefix data matched up to the choice point. Thus, these matches are “exhaustive” and can only fully fail if there is no possible pathway through the pattern that matches the data the matcher is supposed to match. The data being matched in the DSLGen™ ‘s case is often an Abstract Syntax Tree (AST) or an AST subtree.</a:t>
            </a:r>
          </a:p>
          <a:p>
            <a:pPr algn="l" rtl="0" eaLnBrk="0" fontAlgn="base" hangingPunct="0">
              <a:spcBef>
                <a:spcPct val="30000"/>
              </a:spcBef>
              <a:spcAft>
                <a:spcPct val="0"/>
              </a:spcAft>
            </a:pPr>
            <a:r>
              <a:rPr lang="en-US" b="1" dirty="0" smtClean="0"/>
              <a:t>Click.</a:t>
            </a:r>
          </a:p>
          <a:p>
            <a:pPr algn="l" rtl="0" eaLnBrk="0" fontAlgn="base" hangingPunct="0">
              <a:spcBef>
                <a:spcPct val="30000"/>
              </a:spcBef>
              <a:spcAft>
                <a:spcPct val="0"/>
              </a:spcAft>
            </a:pPr>
            <a:r>
              <a:rPr lang="en-US" dirty="0" smtClean="0"/>
              <a:t>The pattern language has several dozen operators but it is extensible. The Domain Engineer can create new pattern operators using Lisp macros provided in DSLGen™.</a:t>
            </a:r>
          </a:p>
          <a:p>
            <a:pPr algn="l" rtl="0" eaLnBrk="0" fontAlgn="base" hangingPunct="0">
              <a:spcBef>
                <a:spcPct val="30000"/>
              </a:spcBef>
              <a:spcAft>
                <a:spcPct val="0"/>
              </a:spcAft>
            </a:pPr>
            <a:r>
              <a:rPr lang="en-US" b="1" dirty="0" smtClean="0"/>
              <a:t>Click.</a:t>
            </a:r>
          </a:p>
          <a:p>
            <a:pPr algn="l" rtl="0" eaLnBrk="0" fontAlgn="base" hangingPunct="0">
              <a:spcBef>
                <a:spcPct val="30000"/>
              </a:spcBef>
              <a:spcAft>
                <a:spcPct val="0"/>
              </a:spcAft>
            </a:pPr>
            <a:r>
              <a:rPr lang="en-US" dirty="0" smtClean="0"/>
              <a:t>The basic data structures are a “lambda tree” that is the internal form of the pattern and a failure stack that contains continuations for choice points that have not yet been explored. There is a “</a:t>
            </a:r>
            <a:r>
              <a:rPr lang="en-US" dirty="0" err="1" smtClean="0"/>
              <a:t>decompiler</a:t>
            </a:r>
            <a:r>
              <a:rPr lang="en-US" dirty="0" smtClean="0"/>
              <a:t>” function to express the lambda tree in the form that a pattern writer would use to express the pattern. This </a:t>
            </a:r>
            <a:r>
              <a:rPr lang="en-US" dirty="0" err="1" smtClean="0"/>
              <a:t>decompiler</a:t>
            </a:r>
            <a:r>
              <a:rPr lang="en-US" dirty="0" smtClean="0"/>
              <a:t> facility is used by a number of tools and inspectors that a Domain Engineer needs to examine internal structures while extending or debugging an addition to DSLGen™.</a:t>
            </a:r>
          </a:p>
          <a:p>
            <a:pPr algn="l" rtl="0" eaLnBrk="0" fontAlgn="base" hangingPunct="0">
              <a:spcBef>
                <a:spcPct val="30000"/>
              </a:spcBef>
              <a:spcAft>
                <a:spcPct val="0"/>
              </a:spcAft>
            </a:pPr>
            <a:r>
              <a:rPr lang="en-US" b="1" dirty="0" smtClean="0"/>
              <a:t>Click.</a:t>
            </a:r>
          </a:p>
          <a:p>
            <a:pPr algn="l" rtl="0" eaLnBrk="0" fontAlgn="base" hangingPunct="0">
              <a:spcBef>
                <a:spcPct val="30000"/>
              </a:spcBef>
              <a:spcAft>
                <a:spcPct val="0"/>
              </a:spcAft>
            </a:pPr>
            <a:r>
              <a:rPr lang="en-US" dirty="0" smtClean="0"/>
              <a:t>The pattern matcher is “Turing complete” meaning that it can compute anything a Turing machine can compute. That is, any computation that can be expressed in a programming language can be expressed in the pattern language.</a:t>
            </a:r>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5D4F3-8897-44FA-A56E-70B90DACFDF4}" type="slidenum">
              <a:rPr lang="en-US">
                <a:cs typeface="Arial" charset="0"/>
              </a:rPr>
              <a:pPr fontAlgn="base">
                <a:spcBef>
                  <a:spcPct val="0"/>
                </a:spcBef>
                <a:spcAft>
                  <a:spcPct val="0"/>
                </a:spcAft>
                <a:defRPr/>
              </a:pPr>
              <a:t>39</a:t>
            </a:fld>
            <a:endParaRPr lang="en-US">
              <a:cs typeface="Arial" charset="0"/>
            </a:endParaRPr>
          </a:p>
        </p:txBody>
      </p:sp>
      <p:sp>
        <p:nvSpPr>
          <p:cNvPr id="86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slide just shows a selection of pattern operators. In addition to the expected operators (e.g., or, and, not and none), there are operators that match an indefinite length list of items (e.g., remain, </a:t>
            </a:r>
            <a:r>
              <a:rPr lang="en-US" baseline="0" dirty="0" err="1" smtClean="0"/>
              <a:t>spanto</a:t>
            </a:r>
            <a:r>
              <a:rPr lang="en-US" baseline="0" dirty="0" smtClean="0"/>
              <a:t>, </a:t>
            </a:r>
            <a:r>
              <a:rPr lang="en-US" baseline="0" dirty="0" err="1" smtClean="0"/>
              <a:t>spanthru</a:t>
            </a:r>
            <a:r>
              <a:rPr lang="en-US" baseline="0" dirty="0" smtClean="0"/>
              <a:t>, etc.). There are operators to add user control or management to the match (e.g., </a:t>
            </a:r>
            <a:r>
              <a:rPr lang="en-US" baseline="0" dirty="0" err="1" smtClean="0"/>
              <a:t>bindvar</a:t>
            </a:r>
            <a:r>
              <a:rPr lang="en-US" baseline="0" dirty="0" smtClean="0"/>
              <a:t> and </a:t>
            </a:r>
            <a:r>
              <a:rPr lang="en-US" baseline="0" dirty="0" err="1" smtClean="0"/>
              <a:t>bindconst</a:t>
            </a:r>
            <a:r>
              <a:rPr lang="en-US" baseline="0" dirty="0" smtClean="0"/>
              <a:t> to preset certain bindings for the rest of the search), mark and cut to avoid searching paths that are known to be failures, fail and succeed to use knowledge gleaned from the earlier part of the search, various forms of recursive searches (e.g., </a:t>
            </a:r>
            <a:r>
              <a:rPr lang="en-US" baseline="0" dirty="0" err="1" smtClean="0"/>
              <a:t>pmatch</a:t>
            </a:r>
            <a:r>
              <a:rPr lang="en-US" baseline="0" dirty="0" smtClean="0"/>
              <a:t>, recurse, recurse using this rule, etc.), scoping operators for ?</a:t>
            </a:r>
            <a:r>
              <a:rPr lang="en-US" baseline="0" dirty="0" err="1" smtClean="0"/>
              <a:t>vbls</a:t>
            </a:r>
            <a:r>
              <a:rPr lang="en-US" baseline="0" dirty="0" smtClean="0"/>
              <a:t> (e.g., </a:t>
            </a:r>
            <a:r>
              <a:rPr lang="en-US" baseline="0" dirty="0" err="1" smtClean="0"/>
              <a:t>plet</a:t>
            </a:r>
            <a:r>
              <a:rPr lang="en-US" baseline="0" dirty="0" smtClean="0"/>
              <a:t>), various forms for calling Lisp functions (e.g., </a:t>
            </a:r>
            <a:r>
              <a:rPr lang="en-US" baseline="0" dirty="0" err="1" smtClean="0"/>
              <a:t>plisp</a:t>
            </a:r>
            <a:r>
              <a:rPr lang="en-US" baseline="0" dirty="0" smtClean="0"/>
              <a:t>, </a:t>
            </a:r>
            <a:r>
              <a:rPr lang="en-US" baseline="0" dirty="0" err="1" smtClean="0"/>
              <a:t>papply</a:t>
            </a:r>
            <a:r>
              <a:rPr lang="en-US" baseline="0" dirty="0" smtClean="0"/>
              <a:t>, </a:t>
            </a:r>
            <a:r>
              <a:rPr lang="en-US" baseline="0" dirty="0" err="1" smtClean="0"/>
              <a:t>ptest</a:t>
            </a:r>
            <a:r>
              <a:rPr lang="en-US" baseline="0" dirty="0" smtClean="0"/>
              <a:t>), and operators for matching the value of CLOS slots (e.g., </a:t>
            </a:r>
            <a:r>
              <a:rPr lang="en-US" baseline="0" dirty="0" err="1" smtClean="0"/>
              <a:t>psuch</a:t>
            </a:r>
            <a:r>
              <a:rPr lang="en-US" baseline="0" dirty="0" smtClean="0"/>
              <a:t>).</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a:t>
            </a:r>
            <a:r>
              <a:rPr lang="en-US" baseline="0" dirty="0" smtClean="0"/>
              <a:t> slides provide a little closer look at DSLGen™ transformations.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 are two basic kinds of transformations: Process and Method-Transform.</a:t>
            </a:r>
          </a:p>
          <a:p>
            <a:endParaRPr lang="en-US" dirty="0" smtClean="0"/>
          </a:p>
          <a:p>
            <a:r>
              <a:rPr lang="en-US" dirty="0" smtClean="0"/>
              <a:t>The DSLGen™ generation process is defined by </a:t>
            </a:r>
            <a:r>
              <a:rPr lang="en-US" dirty="0" smtClean="0"/>
              <a:t>sets </a:t>
            </a:r>
            <a:r>
              <a:rPr lang="en-US" dirty="0" smtClean="0"/>
              <a:t>of </a:t>
            </a:r>
            <a:r>
              <a:rPr lang="en-US" u="sng" dirty="0" smtClean="0"/>
              <a:t>process transformations </a:t>
            </a:r>
            <a:r>
              <a:rPr lang="en-US" dirty="0" smtClean="0"/>
              <a:t>defined for each declared phase in the generation process. Each such transform is stored as a CLOS object whose name is the triple  </a:t>
            </a:r>
            <a:r>
              <a:rPr lang="en-US" i="1" dirty="0" err="1" smtClean="0"/>
              <a:t>TransformName</a:t>
            </a:r>
            <a:r>
              <a:rPr lang="en-US" dirty="0" smtClean="0"/>
              <a:t> . </a:t>
            </a:r>
            <a:r>
              <a:rPr lang="en-US" i="1" dirty="0" err="1" smtClean="0"/>
              <a:t>HomeObject</a:t>
            </a:r>
            <a:r>
              <a:rPr lang="en-US" i="1" dirty="0" smtClean="0"/>
              <a:t> . </a:t>
            </a:r>
            <a:r>
              <a:rPr lang="en-US" i="1" dirty="0" err="1" smtClean="0"/>
              <a:t>EnablingPhase</a:t>
            </a:r>
            <a:r>
              <a:rPr lang="en-US" dirty="0" smtClean="0"/>
              <a:t> </a:t>
            </a:r>
            <a:r>
              <a:rPr lang="en-US" i="1" dirty="0" smtClean="0"/>
              <a:t> </a:t>
            </a:r>
            <a:r>
              <a:rPr lang="en-US" dirty="0" smtClean="0"/>
              <a:t>and it lives on the CLOS type object named </a:t>
            </a:r>
            <a:r>
              <a:rPr lang="en-US" i="1" dirty="0" err="1" smtClean="0"/>
              <a:t>HomeObject</a:t>
            </a:r>
            <a:r>
              <a:rPr lang="en-US" i="1" dirty="0" smtClean="0"/>
              <a:t>. </a:t>
            </a:r>
            <a:r>
              <a:rPr lang="en-US" dirty="0" smtClean="0"/>
              <a:t>Most process transforms have preroutines </a:t>
            </a:r>
            <a:r>
              <a:rPr lang="en-US" dirty="0" smtClean="0"/>
              <a:t>(conventionally</a:t>
            </a:r>
            <a:r>
              <a:rPr lang="en-US" baseline="0" dirty="0" smtClean="0"/>
              <a:t> </a:t>
            </a:r>
            <a:r>
              <a:rPr lang="en-US" dirty="0" smtClean="0"/>
              <a:t>named </a:t>
            </a:r>
            <a:r>
              <a:rPr lang="en-US" dirty="0" smtClean="0"/>
              <a:t>as the transform name prefixed by “</a:t>
            </a:r>
            <a:r>
              <a:rPr lang="en-US" dirty="0" smtClean="0"/>
              <a:t>enable,” </a:t>
            </a:r>
            <a:r>
              <a:rPr lang="en-US" dirty="0" smtClean="0"/>
              <a:t>although any Lisp symbol is </a:t>
            </a:r>
            <a:r>
              <a:rPr lang="en-US" dirty="0" smtClean="0"/>
              <a:t>acceptable). </a:t>
            </a:r>
            <a:r>
              <a:rPr lang="en-US" dirty="0" smtClean="0"/>
              <a:t>The preroutines do bookkeeping </a:t>
            </a:r>
            <a:r>
              <a:rPr lang="en-US" dirty="0" smtClean="0"/>
              <a:t>chores (e.g</a:t>
            </a:r>
            <a:r>
              <a:rPr lang="en-US" dirty="0" smtClean="0"/>
              <a:t>., inventing internal names and creating new generator objects) and sometimes extend the bindings list produced by the LHS pattern match.</a:t>
            </a:r>
            <a:endParaRPr lang="en-US" i="1" dirty="0" smtClean="0"/>
          </a:p>
          <a:p>
            <a:endParaRPr lang="en-US" i="1" dirty="0" smtClean="0"/>
          </a:p>
          <a:p>
            <a:r>
              <a:rPr lang="en-US" u="sng" dirty="0" smtClean="0"/>
              <a:t>Method transforms </a:t>
            </a:r>
            <a:r>
              <a:rPr lang="en-US" dirty="0" smtClean="0"/>
              <a:t>are a specialized version of transforms that are specified </a:t>
            </a:r>
            <a:r>
              <a:rPr lang="en-US" dirty="0" smtClean="0"/>
              <a:t>like and behave like </a:t>
            </a:r>
            <a:r>
              <a:rPr lang="en-US" dirty="0" smtClean="0"/>
              <a:t>OO methods. Internally, they are exactly like a process transformation. We have already shown several examples of MTs and described their function at some length. Their LHS pattern is manufactured from </a:t>
            </a:r>
            <a:r>
              <a:rPr lang="en-US" i="1" dirty="0" err="1" smtClean="0"/>
              <a:t>MethodName</a:t>
            </a:r>
            <a:r>
              <a:rPr lang="en-US" i="1" dirty="0" smtClean="0"/>
              <a:t>, </a:t>
            </a:r>
            <a:r>
              <a:rPr lang="en-US" i="1" dirty="0" err="1" smtClean="0"/>
              <a:t>ObjectName</a:t>
            </a:r>
            <a:r>
              <a:rPr lang="en-US" dirty="0" smtClean="0"/>
              <a:t> and  </a:t>
            </a:r>
            <a:r>
              <a:rPr lang="en-US" i="1" dirty="0" err="1" smtClean="0"/>
              <a:t>RemainderOfPattern</a:t>
            </a:r>
            <a:r>
              <a:rPr lang="en-US" i="1" dirty="0" smtClean="0"/>
              <a:t> </a:t>
            </a:r>
            <a:r>
              <a:rPr lang="en-US" dirty="0" smtClean="0"/>
              <a:t>specification. Their RHS is the body of the MT definition. They rarely need pre or post routines but they are optionally available. MTs are stored as a CLOS object whose name is the triple  </a:t>
            </a:r>
            <a:r>
              <a:rPr lang="en-US" i="1" dirty="0" err="1" smtClean="0"/>
              <a:t>TransformName</a:t>
            </a:r>
            <a:r>
              <a:rPr lang="en-US" dirty="0" smtClean="0"/>
              <a:t> . </a:t>
            </a:r>
            <a:r>
              <a:rPr lang="en-US" i="1" dirty="0" err="1" smtClean="0"/>
              <a:t>HomeObject</a:t>
            </a:r>
            <a:r>
              <a:rPr lang="en-US" i="1" dirty="0" smtClean="0"/>
              <a:t> . </a:t>
            </a:r>
            <a:r>
              <a:rPr lang="en-US" dirty="0" smtClean="0"/>
              <a:t>Formals </a:t>
            </a:r>
            <a:r>
              <a:rPr lang="en-US" i="1" dirty="0" smtClean="0"/>
              <a:t> </a:t>
            </a:r>
            <a:r>
              <a:rPr lang="en-US" dirty="0" smtClean="0"/>
              <a:t>and they live on the CLOS type object named </a:t>
            </a:r>
            <a:r>
              <a:rPr lang="en-US" i="1" dirty="0" err="1" smtClean="0"/>
              <a:t>HomeObject</a:t>
            </a:r>
            <a:r>
              <a:rPr lang="en-US" i="1" dirty="0" smtClean="0"/>
              <a:t>. </a:t>
            </a:r>
            <a:r>
              <a:rPr lang="en-US" dirty="0" smtClean="0"/>
              <a:t>The phase for which they are enabled </a:t>
            </a:r>
            <a:r>
              <a:rPr lang="en-US" u="sng" dirty="0" smtClean="0"/>
              <a:t>is implied</a:t>
            </a:r>
            <a:r>
              <a:rPr lang="en-US" u="none" dirty="0" smtClean="0"/>
              <a:t> </a:t>
            </a:r>
            <a:r>
              <a:rPr lang="en-US" dirty="0" smtClean="0"/>
              <a:t>to be the phase “Formals” but it is </a:t>
            </a:r>
            <a:r>
              <a:rPr lang="en-US" dirty="0" smtClean="0"/>
              <a:t>optionally possible </a:t>
            </a:r>
            <a:r>
              <a:rPr lang="en-US" dirty="0" smtClean="0"/>
              <a:t>to specify some other phase name. However, that is very </a:t>
            </a:r>
            <a:r>
              <a:rPr lang="en-US" dirty="0" smtClean="0"/>
              <a:t>rarely</a:t>
            </a:r>
            <a:r>
              <a:rPr lang="en-US" baseline="0" dirty="0" smtClean="0"/>
              <a:t> used</a:t>
            </a:r>
            <a:r>
              <a:rPr lang="en-US" dirty="0" smtClean="0"/>
              <a:t>.</a:t>
            </a:r>
            <a:endParaRPr lang="en-US" dirty="0" smtClean="0"/>
          </a:p>
          <a:p>
            <a:endParaRPr lang="en-US" dirty="0" smtClean="0"/>
          </a:p>
          <a:p>
            <a:r>
              <a:rPr lang="en-US" dirty="0" smtClean="0"/>
              <a:t>There are two Method-transform formats accepted. The </a:t>
            </a:r>
            <a:r>
              <a:rPr lang="en-US" dirty="0" err="1" smtClean="0"/>
              <a:t>Defcomponents</a:t>
            </a:r>
            <a:r>
              <a:rPr lang="en-US" dirty="0" smtClean="0"/>
              <a:t> form is the old format and may possibly be phased out. The newer format is the </a:t>
            </a:r>
            <a:r>
              <a:rPr lang="en-US" dirty="0" err="1" smtClean="0"/>
              <a:t>DefMT</a:t>
            </a:r>
            <a:r>
              <a:rPr lang="en-US" dirty="0" smtClean="0"/>
              <a:t> format. The minor differences are not relevant at this level of discussion.</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seen both of these example transforms previously.</a:t>
            </a:r>
            <a:r>
              <a:rPr lang="en-US" baseline="0" dirty="0" smtClean="0"/>
              <a:t> </a:t>
            </a:r>
          </a:p>
          <a:p>
            <a:endParaRPr lang="en-US" b="1" baseline="0" dirty="0" smtClean="0"/>
          </a:p>
          <a:p>
            <a:r>
              <a:rPr lang="en-US" b="1" baseline="0" dirty="0" smtClean="0"/>
              <a:t>Click for build action,  which shows the definition of </a:t>
            </a:r>
            <a:r>
              <a:rPr lang="en-US" b="1" u="sng" baseline="0" dirty="0" err="1" smtClean="0"/>
              <a:t>LeafOperator</a:t>
            </a:r>
            <a:r>
              <a:rPr lang="en-US" b="1" baseline="0" dirty="0" smtClean="0"/>
              <a:t>.      </a:t>
            </a:r>
            <a:r>
              <a:rPr lang="en-US" baseline="0" dirty="0" smtClean="0"/>
              <a:t>Explain s</a:t>
            </a:r>
            <a:r>
              <a:rPr lang="en-US" dirty="0" smtClean="0"/>
              <a:t>hared pattern</a:t>
            </a:r>
            <a:r>
              <a:rPr lang="en-US" baseline="0" dirty="0" smtClean="0"/>
              <a:t> </a:t>
            </a:r>
            <a:r>
              <a:rPr lang="en-US" baseline="0" dirty="0" smtClean="0"/>
              <a:t>subparts (which uses Lisp’s “#.” syntax). They are widely </a:t>
            </a:r>
            <a:r>
              <a:rPr lang="en-US" baseline="0" dirty="0" smtClean="0"/>
              <a:t>used to build complex </a:t>
            </a:r>
            <a:r>
              <a:rPr lang="en-US" baseline="0" dirty="0" smtClean="0"/>
              <a:t>patterns from simpler pieces.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1"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068B5-B60A-461B-98B2-128398D568D2}" type="slidenum">
              <a:rPr lang="en-US">
                <a:cs typeface="Arial" charset="0"/>
              </a:rPr>
              <a:pPr fontAlgn="base">
                <a:spcBef>
                  <a:spcPct val="0"/>
                </a:spcBef>
                <a:spcAft>
                  <a:spcPct val="0"/>
                </a:spcAft>
                <a:defRPr/>
              </a:pPr>
              <a:t>5</a:t>
            </a:fld>
            <a:endParaRPr lang="en-US">
              <a:cs typeface="Arial" charset="0"/>
            </a:endParaRPr>
          </a:p>
        </p:txBody>
      </p:sp>
      <p:sp>
        <p:nvSpPr>
          <p:cNvPr id="81920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19203"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hidden slide is the starting slide for a simulation of the </a:t>
            </a:r>
            <a:r>
              <a:rPr lang="en-US" b="1" baseline="0" dirty="0" smtClean="0"/>
              <a:t>build slide</a:t>
            </a:r>
            <a:r>
              <a:rPr lang="en-US" baseline="0" dirty="0" smtClean="0"/>
              <a:t> shown at the end of this series. These hidden slides are provided to clarify the individual build actions for readers of the pdf version of the </a:t>
            </a:r>
            <a:r>
              <a:rPr lang="en-US" baseline="0" dirty="0" err="1" smtClean="0"/>
              <a:t>Powerpoint</a:t>
            </a:r>
            <a:r>
              <a:rPr lang="en-US" baseline="0" dirty="0" smtClean="0"/>
              <a:t> presentation.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selected transform</a:t>
            </a:r>
            <a:r>
              <a:rPr lang="en-US" baseline="0" dirty="0" smtClean="0"/>
              <a:t> (i.e., </a:t>
            </a:r>
            <a:r>
              <a:rPr lang="en-US" baseline="0" dirty="0" err="1" smtClean="0"/>
              <a:t>partitioningcompositeleaf</a:t>
            </a:r>
            <a:r>
              <a:rPr lang="en-US" baseline="0" dirty="0" smtClean="0"/>
              <a:t>) </a:t>
            </a:r>
            <a:r>
              <a:rPr lang="en-US" dirty="0" smtClean="0"/>
              <a:t> is the transform</a:t>
            </a:r>
            <a:r>
              <a:rPr lang="en-US" baseline="0" dirty="0" smtClean="0"/>
              <a:t> that is doing the first transformation on the image “d”. It introduces indexing variables and loop constraints for the loop over image (i.e., loop2d1) and loop over RGB fields (i.e., loop4fields1). Channel1 is the temporary variable introduced to index the fields.</a:t>
            </a:r>
          </a:p>
          <a:p>
            <a:endParaRPr lang="en-US" baseline="0" dirty="0" smtClean="0"/>
          </a:p>
          <a:p>
            <a:r>
              <a:rPr lang="en-US" b="1" baseline="0" dirty="0" smtClean="0"/>
              <a:t>(Speaker’s note: This is bookmarked in the live example but using the slides is more time efficient.)</a:t>
            </a:r>
            <a:endParaRPr lang="en-US" b="1"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here because this instance</a:t>
            </a:r>
            <a:r>
              <a:rPr lang="en-US" baseline="0" dirty="0" smtClean="0"/>
              <a:t> shows </a:t>
            </a:r>
            <a:r>
              <a:rPr lang="en-US" dirty="0" smtClean="0"/>
              <a:t>the specific transformation (i.e.,</a:t>
            </a:r>
            <a:r>
              <a:rPr lang="en-US" baseline="0" dirty="0" smtClean="0"/>
              <a:t> “</a:t>
            </a:r>
            <a:r>
              <a:rPr lang="en-US" u="sng" baseline="0" dirty="0" err="1" smtClean="0"/>
              <a:t>partitioningcompositeleaf</a:t>
            </a:r>
            <a:r>
              <a:rPr lang="en-US" baseline="0" dirty="0" smtClean="0"/>
              <a:t>”) </a:t>
            </a:r>
            <a:r>
              <a:rPr lang="en-US" dirty="0" smtClean="0"/>
              <a:t>that was selected in the previous slide. The Domain Engineer (apparently)</a:t>
            </a:r>
            <a:r>
              <a:rPr lang="en-US" baseline="0" dirty="0" smtClean="0"/>
              <a:t> has double clicked the selected outline item (i.e., </a:t>
            </a:r>
            <a:r>
              <a:rPr lang="en-US" u="sng" baseline="0" dirty="0" smtClean="0"/>
              <a:t>(</a:t>
            </a:r>
            <a:r>
              <a:rPr lang="en-US" u="sng" baseline="0" dirty="0" err="1" smtClean="0"/>
              <a:t>partitioningcompositeleaf</a:t>
            </a:r>
            <a:r>
              <a:rPr lang="en-US" u="sng" baseline="0" dirty="0" smtClean="0"/>
              <a:t> (4 6))</a:t>
            </a:r>
            <a:r>
              <a:rPr lang="en-US" baseline="0" dirty="0" smtClean="0"/>
              <a:t> ) in the History Debugger instance shown in the previous slide and thereby produced this dialog instance. This provides the opportunity to further characterize the behavior of preroutines by noting that the values for ?</a:t>
            </a:r>
            <a:r>
              <a:rPr lang="en-US" baseline="0" dirty="0" err="1" smtClean="0"/>
              <a:t>newleaf</a:t>
            </a:r>
            <a:r>
              <a:rPr lang="en-US" baseline="0" dirty="0" smtClean="0"/>
              <a:t> and ?</a:t>
            </a:r>
            <a:r>
              <a:rPr lang="en-US" baseline="0" dirty="0" err="1" smtClean="0"/>
              <a:t>newtaglist</a:t>
            </a:r>
            <a:r>
              <a:rPr lang="en-US" baseline="0" dirty="0" smtClean="0"/>
              <a:t> are constructed by the preroutine of this transformation using parts and pieces that were found during the LHS match. They are added to the binding list upon return from the preroutine.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Redundant</a:t>
            </a:r>
            <a:r>
              <a:rPr lang="en-US" dirty="0" smtClean="0"/>
              <a:t>. Skip.</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the </a:t>
            </a:r>
            <a:r>
              <a:rPr lang="en-US" b="1" baseline="0" dirty="0" smtClean="0"/>
              <a:t>type hierarchy </a:t>
            </a:r>
            <a:r>
              <a:rPr lang="en-US" baseline="0" dirty="0" smtClean="0"/>
              <a:t>and how transformation </a:t>
            </a:r>
            <a:r>
              <a:rPr lang="en-US" b="1" baseline="0" dirty="0" smtClean="0"/>
              <a:t>inheritance</a:t>
            </a:r>
            <a:r>
              <a:rPr lang="en-US" baseline="0" dirty="0" smtClean="0"/>
              <a:t> works. Discuss how this serves specialization of component definitions (i.e., MT-s). Mention that </a:t>
            </a:r>
            <a:r>
              <a:rPr lang="en-US" b="1" baseline="0" dirty="0" smtClean="0"/>
              <a:t>type inference rules </a:t>
            </a:r>
            <a:r>
              <a:rPr lang="en-US" baseline="0" dirty="0" smtClean="0"/>
              <a:t>(although distinct from true transformations) use the same kind of inheritance.</a:t>
            </a:r>
          </a:p>
          <a:p>
            <a:endParaRPr lang="en-US" baseline="0" dirty="0" smtClean="0"/>
          </a:p>
          <a:p>
            <a:r>
              <a:rPr lang="en-US" baseline="0" dirty="0" smtClean="0"/>
              <a:t>For in depth talks (e.g., a Domain Engineering class), the speaker may </a:t>
            </a:r>
            <a:r>
              <a:rPr lang="en-US" baseline="0" dirty="0" smtClean="0"/>
              <a:t>want to show the </a:t>
            </a:r>
            <a:r>
              <a:rPr lang="en-US" baseline="0" dirty="0" smtClean="0"/>
              <a:t>Lisp type </a:t>
            </a:r>
            <a:r>
              <a:rPr lang="en-US" baseline="0" dirty="0" smtClean="0"/>
              <a:t>tree, if there is enough time (and you are running a live example) just to provide a little context enrichment. Show some transforms relevant to specific types and (perhaps) inspect a raw transform object for concrete grounding</a:t>
            </a:r>
            <a:r>
              <a:rPr lang="en-US" baseline="0" dirty="0" smtClean="0"/>
              <a:t>. However, for general information talks, such details are best avoided.</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type inference system</a:t>
            </a:r>
            <a:r>
              <a:rPr lang="en-US" baseline="0" dirty="0" smtClean="0"/>
              <a:t> is rule based. Let’s look at some examples.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format. Note that defopinference and defMethodInference</a:t>
            </a:r>
            <a:r>
              <a:rPr lang="en-US" baseline="0" dirty="0" smtClean="0"/>
              <a:t> are macros that compile into patterns. Mention the indefinite length pattern builders oneormore and zeroormore. </a:t>
            </a:r>
            <a:r>
              <a:rPr lang="en-US" dirty="0" smtClean="0"/>
              <a:t>Illustrate the various forms of</a:t>
            </a:r>
            <a:r>
              <a:rPr lang="en-US" baseline="0" dirty="0" smtClean="0"/>
              <a:t> specifying the return </a:t>
            </a:r>
            <a:r>
              <a:rPr lang="en-US" baseline="0" dirty="0" smtClean="0"/>
              <a:t>type -- integer </a:t>
            </a:r>
            <a:r>
              <a:rPr lang="en-US" baseline="0" dirty="0" smtClean="0"/>
              <a:t>position, explicit type name, “last” for last type matched and others.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 explanatory.</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a:t>
            </a:r>
            <a:r>
              <a:rPr lang="en-US" baseline="0" dirty="0" smtClean="0"/>
              <a:t> example for a different computation.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97ABB-4760-47F3-B742-0C892A285C45}" type="slidenum">
              <a:rPr lang="en-US">
                <a:cs typeface="Arial" charset="0"/>
              </a:rPr>
              <a:pPr fontAlgn="base">
                <a:spcBef>
                  <a:spcPct val="0"/>
                </a:spcBef>
                <a:spcAft>
                  <a:spcPct val="0"/>
                </a:spcAft>
                <a:defRPr/>
              </a:pPr>
              <a:t>6</a:t>
            </a:fld>
            <a:endParaRPr lang="en-US">
              <a:cs typeface="Arial" charset="0"/>
            </a:endParaRPr>
          </a:p>
        </p:txBody>
      </p:sp>
      <p:sp>
        <p:nvSpPr>
          <p:cNvPr id="82125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2125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hidden slide simulates (for pdf file readers) two steps of the build slide at the end of this series.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A9341-5253-4BD1-83EC-836900294C0B}" type="slidenum">
              <a:rPr lang="en-US">
                <a:cs typeface="Arial" charset="0"/>
              </a:rPr>
              <a:pPr fontAlgn="base">
                <a:spcBef>
                  <a:spcPct val="0"/>
                </a:spcBef>
                <a:spcAft>
                  <a:spcPct val="0"/>
                </a:spcAft>
                <a:defRPr/>
              </a:pPr>
              <a:t>7</a:t>
            </a:fld>
            <a:endParaRPr lang="en-US">
              <a:cs typeface="Arial" charset="0"/>
            </a:endParaRPr>
          </a:p>
        </p:txBody>
      </p:sp>
      <p:sp>
        <p:nvSpPr>
          <p:cNvPr id="82329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2329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4051A-DBE6-4172-A777-1A64F69428A9}" type="slidenum">
              <a:rPr lang="en-US">
                <a:cs typeface="Arial" charset="0"/>
              </a:rPr>
              <a:pPr fontAlgn="base">
                <a:spcBef>
                  <a:spcPct val="0"/>
                </a:spcBef>
                <a:spcAft>
                  <a:spcPct val="0"/>
                </a:spcAft>
                <a:defRPr/>
              </a:pPr>
              <a:t>8</a:t>
            </a:fld>
            <a:endParaRPr lang="en-US">
              <a:cs typeface="Arial" charset="0"/>
            </a:endParaRPr>
          </a:p>
        </p:txBody>
      </p:sp>
      <p:sp>
        <p:nvSpPr>
          <p:cNvPr id="82534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2534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3"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F7A07-DA64-4CEA-BA49-AA082346E4E1}" type="slidenum">
              <a:rPr lang="en-US">
                <a:cs typeface="Arial" charset="0"/>
              </a:rPr>
              <a:pPr fontAlgn="base">
                <a:spcBef>
                  <a:spcPct val="0"/>
                </a:spcBef>
                <a:spcAft>
                  <a:spcPct val="0"/>
                </a:spcAft>
                <a:defRPr/>
              </a:pPr>
              <a:t>9</a:t>
            </a:fld>
            <a:endParaRPr lang="en-US">
              <a:cs typeface="Arial" charset="0"/>
            </a:endParaRPr>
          </a:p>
        </p:txBody>
      </p:sp>
      <p:sp>
        <p:nvSpPr>
          <p:cNvPr id="82739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2739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105C87-F732-4CDD-971C-FFC4EB842082}" type="slidenum">
              <a:rPr lang="en-US">
                <a:cs typeface="Arial" charset="0"/>
              </a:rPr>
              <a:pPr fontAlgn="base">
                <a:spcBef>
                  <a:spcPct val="0"/>
                </a:spcBef>
                <a:spcAft>
                  <a:spcPct val="0"/>
                </a:spcAft>
                <a:defRPr/>
              </a:pPr>
              <a:t>10</a:t>
            </a:fld>
            <a:endParaRPr lang="en-US">
              <a:cs typeface="Arial" charset="0"/>
            </a:endParaRPr>
          </a:p>
        </p:txBody>
      </p:sp>
      <p:sp>
        <p:nvSpPr>
          <p:cNvPr id="82944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29443"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a:t>
            </a:r>
            <a:r>
              <a:rPr lang="en-US" baseline="0" dirty="0" smtClean="0"/>
              <a:t> hidden slide simulates (for pdf file readers) two steps of the build slide at the end of this series. </a:t>
            </a:r>
            <a:endParaRPr lang="en-US" dirty="0" smtClean="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96D8547D-7817-42E0-8076-BCCA013A588C}" type="datetimeFigureOut">
              <a:rPr lang="en-US"/>
              <a:pPr>
                <a:defRPr/>
              </a:pPr>
              <a:t>8/30/2013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82A153E8-393B-4A16-AD9E-7092A9046B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D5D2B9F-E5AE-4EB2-8C29-1831F434AEF3}" type="datetimeFigureOut">
              <a:rPr lang="en-US"/>
              <a:pPr>
                <a:defRPr/>
              </a:pPr>
              <a:t>8/30/2013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C60087B-A67C-4A3F-86BF-B4B9AD9FF4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A46417-15B2-4BEA-9F08-545A9C3E895F}" type="datetimeFigureOut">
              <a:rPr lang="en-US"/>
              <a:pPr>
                <a:defRPr/>
              </a:pPr>
              <a:t>8/30/2013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62AB4-3FC7-4A1A-A0B5-95103F6CF1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309687-F5BE-4007-A9B4-8318A647C3B5}" type="datetimeFigureOut">
              <a:rPr lang="en-US"/>
              <a:pPr>
                <a:defRPr/>
              </a:pPr>
              <a:t>8/30/2013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70CE-8E6F-4F2C-AC22-9E2280487B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3B603-92FE-44C3-91FD-048CC19C2AA2}" type="datetimeFigureOut">
              <a:rPr lang="en-US"/>
              <a:pPr>
                <a:defRPr/>
              </a:pPr>
              <a:t>8/30/2013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77C00-E96C-4620-A4D5-F06BACEF0C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B51CCE-4C5B-444E-99AE-A7CCE2DDD3E4}" type="datetimeFigureOut">
              <a:rPr lang="en-US"/>
              <a:pPr>
                <a:defRPr/>
              </a:pPr>
              <a:t>8/30/2013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6B3E6-23DC-4938-9B38-3432C9D7289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D9CA7D1-D349-4BF8-96BC-75DE22FC1508}" type="datetimeFigureOut">
              <a:rPr lang="en-US"/>
              <a:pPr>
                <a:defRPr/>
              </a:pPr>
              <a:t>8/30/2013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4F5D1B-C847-45B6-B973-A243C7655D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FB4AFBF-C250-463F-B55E-84C7A38C3B9F}" type="datetimeFigureOut">
              <a:rPr lang="en-US"/>
              <a:pPr>
                <a:defRPr/>
              </a:pPr>
              <a:t>8/30/2013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554B2C5-C659-4CA6-AC43-72FE03A280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F73FD6A-F9FC-4E1B-8B9E-F9A7CE853F4E}" type="datetimeFigureOut">
              <a:rPr lang="en-US"/>
              <a:pPr>
                <a:defRPr/>
              </a:pPr>
              <a:t>8/30/2013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9D7065D-4BE6-4A3F-A85D-9DB03D0BBC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48D2C16-CFAA-475B-AA9B-F176E121CA0A}" type="datetimeFigureOut">
              <a:rPr lang="en-US"/>
              <a:pPr>
                <a:defRPr/>
              </a:pPr>
              <a:t>8/30/2013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3086600-7939-4CF8-AA7B-DDDABBC1A7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AEE482C-6D9F-49AD-B2AC-9F6EAF1E1930}" type="datetimeFigureOut">
              <a:rPr lang="en-US"/>
              <a:pPr>
                <a:defRPr/>
              </a:pPr>
              <a:t>8/30/2013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9DEAC72-355F-4F5E-8CB8-99C0CC19C4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1A6AEE3-8014-4710-A1E2-30EF6B79022F}" type="datetimeFigureOut">
              <a:rPr lang="en-US"/>
              <a:pPr>
                <a:defRPr/>
              </a:pPr>
              <a:t>8/30/2013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94E5C3-717A-4DE2-9DFE-D2844BE54C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5791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26670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BD2E225-1C41-436B-82F5-74FBAE6A87B7}" type="slidenum">
              <a:rPr lang="en-US"/>
              <a:pPr>
                <a:defRPr/>
              </a:pPr>
              <a:t>‹#›</a:t>
            </a:fld>
            <a:endParaRPr lang="en-US"/>
          </a:p>
        </p:txBody>
      </p:sp>
      <p:pic>
        <p:nvPicPr>
          <p:cNvPr id="1031" name="Picture 1" descr="C:\Users\Public\Documents\admin\Software Generators LLC\LOGOS Card Letterhead\New Logos with TM\SGLLC TM Logos\Web\SG LLC Logo WEB TM.png"/>
          <p:cNvPicPr>
            <a:picLocks noChangeAspect="1" noChangeArrowheads="1"/>
          </p:cNvPicPr>
          <p:nvPr userDrawn="1"/>
        </p:nvPicPr>
        <p:blipFill>
          <a:blip r:embed="rId14" cstate="print"/>
          <a:srcRect/>
          <a:stretch>
            <a:fillRect/>
          </a:stretch>
        </p:blipFill>
        <p:spPr bwMode="auto">
          <a:xfrm>
            <a:off x="228600" y="6019800"/>
            <a:ext cx="1447800" cy="6540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371600"/>
          </a:xfrm>
        </p:spPr>
        <p:txBody>
          <a:bodyPr/>
          <a:lstStyle/>
          <a:p>
            <a:pPr eaLnBrk="1" fontAlgn="auto" hangingPunct="1">
              <a:spcAft>
                <a:spcPts val="0"/>
              </a:spcAft>
              <a:defRPr/>
            </a:pPr>
            <a:r>
              <a:rPr lang="en-US" dirty="0" smtClean="0"/>
              <a:t>DSLGen</a:t>
            </a:r>
            <a:r>
              <a:rPr lang="en-US" baseline="30000" dirty="0" smtClean="0"/>
              <a:t>™ </a:t>
            </a:r>
            <a:r>
              <a:rPr lang="en-US" dirty="0" smtClean="0"/>
              <a:t>Tools Demo</a:t>
            </a:r>
            <a:endParaRPr lang="en-US" dirty="0"/>
          </a:p>
        </p:txBody>
      </p:sp>
      <p:sp>
        <p:nvSpPr>
          <p:cNvPr id="814082" name="Subtitle 2"/>
          <p:cNvSpPr>
            <a:spLocks noGrp="1"/>
          </p:cNvSpPr>
          <p:nvPr>
            <p:ph type="subTitle" idx="1"/>
          </p:nvPr>
        </p:nvSpPr>
        <p:spPr>
          <a:xfrm>
            <a:off x="422030" y="3332163"/>
            <a:ext cx="8417170" cy="2230437"/>
          </a:xfrm>
        </p:spPr>
        <p:txBody>
          <a:bodyPr/>
          <a:lstStyle/>
          <a:p>
            <a:pPr eaLnBrk="1" hangingPunct="1"/>
            <a:r>
              <a:rPr lang="en-US" dirty="0" smtClean="0"/>
              <a:t>June, </a:t>
            </a:r>
            <a:r>
              <a:rPr lang="en-US" dirty="0" smtClean="0"/>
              <a:t>2013</a:t>
            </a:r>
          </a:p>
          <a:p>
            <a:pPr eaLnBrk="1" hangingPunct="1"/>
            <a:r>
              <a:rPr lang="en-US" dirty="0" smtClean="0"/>
              <a:t>(Suppl. material &amp; Speaker’s notes July/Aug 2013)</a:t>
            </a:r>
          </a:p>
          <a:p>
            <a:pPr eaLnBrk="1" hangingPunct="1"/>
            <a:r>
              <a:rPr lang="en-US" dirty="0" smtClean="0"/>
              <a:t>Ted </a:t>
            </a:r>
            <a:r>
              <a:rPr lang="en-US" dirty="0" smtClean="0"/>
              <a:t>J. Biggerstaff</a:t>
            </a:r>
          </a:p>
          <a:p>
            <a:pPr eaLnBrk="1" hangingPunct="1"/>
            <a:r>
              <a:rPr lang="en-US" dirty="0" smtClean="0"/>
              <a:t>Software Generators, LLC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28418"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28419"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28420"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21"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22"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28423"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8424"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25"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26"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8427"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28"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8429"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0"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1"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8432"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3"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28434"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5"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6"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8437"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28438"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28439" name="AutoShape 49"/>
          <p:cNvSpPr>
            <a:spLocks/>
          </p:cNvSpPr>
          <p:nvPr/>
        </p:nvSpPr>
        <p:spPr bwMode="auto">
          <a:xfrm flipH="1">
            <a:off x="4168775" y="5661025"/>
            <a:ext cx="1450975" cy="460375"/>
          </a:xfrm>
          <a:prstGeom prst="borderCallout2">
            <a:avLst>
              <a:gd name="adj1" fmla="val 23685"/>
              <a:gd name="adj2" fmla="val -2102"/>
              <a:gd name="adj3" fmla="val 23685"/>
              <a:gd name="adj4" fmla="val -2102"/>
              <a:gd name="adj5" fmla="val 57380"/>
              <a:gd name="adj6" fmla="val -27343"/>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a:t>
            </a:r>
          </a:p>
        </p:txBody>
      </p:sp>
      <p:sp>
        <p:nvSpPr>
          <p:cNvPr id="828440"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828441" name="AutoShape 49"/>
          <p:cNvSpPr>
            <a:spLocks/>
          </p:cNvSpPr>
          <p:nvPr/>
        </p:nvSpPr>
        <p:spPr bwMode="auto">
          <a:xfrm flipH="1">
            <a:off x="3433763" y="4987925"/>
            <a:ext cx="2505075" cy="461963"/>
          </a:xfrm>
          <a:prstGeom prst="borderCallout2">
            <a:avLst>
              <a:gd name="adj1" fmla="val 23685"/>
              <a:gd name="adj2" fmla="val -2102"/>
              <a:gd name="adj3" fmla="val 23685"/>
              <a:gd name="adj4" fmla="val -2102"/>
              <a:gd name="adj5" fmla="val 49130"/>
              <a:gd name="adj6" fmla="val -3237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 (e6-c10)</a:t>
            </a:r>
          </a:p>
        </p:txBody>
      </p:sp>
      <p:sp>
        <p:nvSpPr>
          <p:cNvPr id="828442"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28443"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828444"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
        <p:nvSpPr>
          <p:cNvPr id="828445" name="Text Box 25"/>
          <p:cNvSpPr txBox="1">
            <a:spLocks noChangeArrowheads="1"/>
          </p:cNvSpPr>
          <p:nvPr/>
        </p:nvSpPr>
        <p:spPr bwMode="auto">
          <a:xfrm>
            <a:off x="5953125" y="5899150"/>
            <a:ext cx="698500" cy="461963"/>
          </a:xfrm>
          <a:prstGeom prst="rect">
            <a:avLst/>
          </a:prstGeom>
          <a:noFill/>
          <a:ln w="12700">
            <a:solidFill>
              <a:schemeClr val="tx1"/>
            </a:solidFill>
            <a:miter lim="800000"/>
            <a:headEnd type="none" w="sm" len="sm"/>
            <a:tailEnd type="none" w="sm" len="sm"/>
          </a:ln>
        </p:spPr>
        <p:txBody>
          <a:bodyPr>
            <a:spAutoFit/>
          </a:bodyPr>
          <a:lstStyle/>
          <a:p>
            <a:pPr algn="just"/>
            <a:r>
              <a:rPr lang="en-US" sz="2400">
                <a:latin typeface="Book Antiqua" pitchFamily="18" charset="0"/>
                <a:sym typeface="Symbol" pitchFamily="18" charset="2"/>
              </a:rPr>
              <a:t> a</a:t>
            </a:r>
            <a:r>
              <a:rPr lang="en-US" sz="2400" baseline="-25000">
                <a:latin typeface="Book Antiqua" pitchFamily="18" charset="0"/>
                <a:sym typeface="Symbol" pitchFamily="18" charset="2"/>
              </a:rPr>
              <a:t>t,u</a:t>
            </a:r>
            <a:endParaRPr lang="en-US" sz="2400">
              <a:latin typeface="Book Antiqua" pitchFamily="18" charset="0"/>
              <a:sym typeface="Symbol" pitchFamily="18" charset="2"/>
            </a:endParaRPr>
          </a:p>
        </p:txBody>
      </p:sp>
      <p:sp>
        <p:nvSpPr>
          <p:cNvPr id="828446" name="Text Box 24"/>
          <p:cNvSpPr txBox="1">
            <a:spLocks noChangeArrowheads="1"/>
          </p:cNvSpPr>
          <p:nvPr/>
        </p:nvSpPr>
        <p:spPr bwMode="auto">
          <a:xfrm>
            <a:off x="7267575" y="5908675"/>
            <a:ext cx="914400" cy="461963"/>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a:t>
            </a:r>
            <a:r>
              <a:rPr lang="en-US" sz="2400" baseline="-25000">
                <a:latin typeface="Book Antiqua" pitchFamily="18" charset="0"/>
              </a:rPr>
              <a:t>v,w</a:t>
            </a:r>
            <a:r>
              <a:rPr lang="en-US" sz="2400">
                <a:latin typeface="Book Antiqua" pitchFamily="18" charset="0"/>
              </a:rPr>
              <a:t>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30466"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30467"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30468"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69"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0"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30471"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30472"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3"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4"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0475"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6"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30477"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8"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79"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0480"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81"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30482"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83"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84"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0485"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30486"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30487" name="AutoShape 49"/>
          <p:cNvSpPr>
            <a:spLocks/>
          </p:cNvSpPr>
          <p:nvPr/>
        </p:nvSpPr>
        <p:spPr bwMode="auto">
          <a:xfrm flipH="1">
            <a:off x="4168775" y="5661025"/>
            <a:ext cx="1450975" cy="460375"/>
          </a:xfrm>
          <a:prstGeom prst="borderCallout2">
            <a:avLst>
              <a:gd name="adj1" fmla="val 23685"/>
              <a:gd name="adj2" fmla="val -2102"/>
              <a:gd name="adj3" fmla="val 23685"/>
              <a:gd name="adj4" fmla="val -2102"/>
              <a:gd name="adj5" fmla="val 57380"/>
              <a:gd name="adj6" fmla="val -27343"/>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a:t>
            </a:r>
          </a:p>
        </p:txBody>
      </p:sp>
      <p:sp>
        <p:nvSpPr>
          <p:cNvPr id="830488"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830489" name="AutoShape 49"/>
          <p:cNvSpPr>
            <a:spLocks/>
          </p:cNvSpPr>
          <p:nvPr/>
        </p:nvSpPr>
        <p:spPr bwMode="auto">
          <a:xfrm flipH="1">
            <a:off x="3433763" y="4987925"/>
            <a:ext cx="2505075" cy="461963"/>
          </a:xfrm>
          <a:prstGeom prst="borderCallout2">
            <a:avLst>
              <a:gd name="adj1" fmla="val 23685"/>
              <a:gd name="adj2" fmla="val -2102"/>
              <a:gd name="adj3" fmla="val 23685"/>
              <a:gd name="adj4" fmla="val -2102"/>
              <a:gd name="adj5" fmla="val 49130"/>
              <a:gd name="adj6" fmla="val -3237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 (e6-c10)</a:t>
            </a:r>
          </a:p>
        </p:txBody>
      </p:sp>
      <p:sp>
        <p:nvSpPr>
          <p:cNvPr id="830490" name="AutoShape 49"/>
          <p:cNvSpPr>
            <a:spLocks/>
          </p:cNvSpPr>
          <p:nvPr/>
        </p:nvSpPr>
        <p:spPr bwMode="auto">
          <a:xfrm>
            <a:off x="5384800" y="2730500"/>
            <a:ext cx="2844800" cy="831850"/>
          </a:xfrm>
          <a:prstGeom prst="borderCallout2">
            <a:avLst>
              <a:gd name="adj1" fmla="val 23685"/>
              <a:gd name="adj2" fmla="val -2102"/>
              <a:gd name="adj3" fmla="val 23685"/>
              <a:gd name="adj4" fmla="val -2102"/>
              <a:gd name="adj5" fmla="val 53713"/>
              <a:gd name="adj6" fmla="val -13361"/>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Loop2d4 ((e11-c15) = (e1-c5, e6-c10))</a:t>
            </a:r>
          </a:p>
        </p:txBody>
      </p:sp>
      <p:sp>
        <p:nvSpPr>
          <p:cNvPr id="830491"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30492"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830493"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
        <p:nvSpPr>
          <p:cNvPr id="830494" name="Text Box 25"/>
          <p:cNvSpPr txBox="1">
            <a:spLocks noChangeArrowheads="1"/>
          </p:cNvSpPr>
          <p:nvPr/>
        </p:nvSpPr>
        <p:spPr bwMode="auto">
          <a:xfrm>
            <a:off x="5953125" y="5899150"/>
            <a:ext cx="698500" cy="461963"/>
          </a:xfrm>
          <a:prstGeom prst="rect">
            <a:avLst/>
          </a:prstGeom>
          <a:noFill/>
          <a:ln w="12700">
            <a:solidFill>
              <a:schemeClr val="tx1"/>
            </a:solidFill>
            <a:miter lim="800000"/>
            <a:headEnd type="none" w="sm" len="sm"/>
            <a:tailEnd type="none" w="sm" len="sm"/>
          </a:ln>
        </p:spPr>
        <p:txBody>
          <a:bodyPr>
            <a:spAutoFit/>
          </a:bodyPr>
          <a:lstStyle/>
          <a:p>
            <a:pPr algn="just"/>
            <a:r>
              <a:rPr lang="en-US" sz="2400">
                <a:latin typeface="Book Antiqua" pitchFamily="18" charset="0"/>
                <a:sym typeface="Symbol" pitchFamily="18" charset="2"/>
              </a:rPr>
              <a:t> a</a:t>
            </a:r>
            <a:r>
              <a:rPr lang="en-US" sz="2400" baseline="-25000">
                <a:latin typeface="Book Antiqua" pitchFamily="18" charset="0"/>
                <a:sym typeface="Symbol" pitchFamily="18" charset="2"/>
              </a:rPr>
              <a:t>t,u</a:t>
            </a:r>
            <a:endParaRPr lang="en-US" sz="2400">
              <a:latin typeface="Book Antiqua" pitchFamily="18" charset="0"/>
              <a:sym typeface="Symbol" pitchFamily="18" charset="2"/>
            </a:endParaRPr>
          </a:p>
        </p:txBody>
      </p:sp>
      <p:sp>
        <p:nvSpPr>
          <p:cNvPr id="830495" name="Text Box 24"/>
          <p:cNvSpPr txBox="1">
            <a:spLocks noChangeArrowheads="1"/>
          </p:cNvSpPr>
          <p:nvPr/>
        </p:nvSpPr>
        <p:spPr bwMode="auto">
          <a:xfrm>
            <a:off x="7267575" y="5908675"/>
            <a:ext cx="914400" cy="461963"/>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a:t>
            </a:r>
            <a:r>
              <a:rPr lang="en-US" sz="2400" baseline="-25000">
                <a:latin typeface="Book Antiqua" pitchFamily="18" charset="0"/>
              </a:rPr>
              <a:t>v,w</a:t>
            </a:r>
            <a:r>
              <a:rPr lang="en-US" sz="2400">
                <a:latin typeface="Book Antiqua" pitchFamily="18" charset="0"/>
              </a:rPr>
              <a:t>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32514"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32515"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32516"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17"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18"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32519"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32520" name="Text Box 14"/>
          <p:cNvSpPr txBox="1">
            <a:spLocks noChangeArrowheads="1"/>
          </p:cNvSpPr>
          <p:nvPr/>
        </p:nvSpPr>
        <p:spPr bwMode="auto">
          <a:xfrm>
            <a:off x="3265488" y="5908675"/>
            <a:ext cx="3921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 </a:t>
            </a:r>
          </a:p>
        </p:txBody>
      </p:sp>
      <p:sp>
        <p:nvSpPr>
          <p:cNvPr id="832521"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22"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23"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2524"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25"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32526"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32527"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32528"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29"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30"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2531"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32"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32533"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34"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35"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2536"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32537"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32538" name="AutoShape 49"/>
          <p:cNvSpPr>
            <a:spLocks/>
          </p:cNvSpPr>
          <p:nvPr/>
        </p:nvSpPr>
        <p:spPr bwMode="auto">
          <a:xfrm flipH="1">
            <a:off x="4168775" y="5661025"/>
            <a:ext cx="1450975" cy="460375"/>
          </a:xfrm>
          <a:prstGeom prst="borderCallout2">
            <a:avLst>
              <a:gd name="adj1" fmla="val 23685"/>
              <a:gd name="adj2" fmla="val -2102"/>
              <a:gd name="adj3" fmla="val 23685"/>
              <a:gd name="adj4" fmla="val -2102"/>
              <a:gd name="adj5" fmla="val 57380"/>
              <a:gd name="adj6" fmla="val -27343"/>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a:t>
            </a:r>
          </a:p>
        </p:txBody>
      </p:sp>
      <p:sp>
        <p:nvSpPr>
          <p:cNvPr id="832539"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832540" name="AutoShape 49"/>
          <p:cNvSpPr>
            <a:spLocks/>
          </p:cNvSpPr>
          <p:nvPr/>
        </p:nvSpPr>
        <p:spPr bwMode="auto">
          <a:xfrm flipH="1">
            <a:off x="3433763" y="4987925"/>
            <a:ext cx="2505075" cy="461963"/>
          </a:xfrm>
          <a:prstGeom prst="borderCallout2">
            <a:avLst>
              <a:gd name="adj1" fmla="val 23685"/>
              <a:gd name="adj2" fmla="val -2102"/>
              <a:gd name="adj3" fmla="val 23685"/>
              <a:gd name="adj4" fmla="val -2102"/>
              <a:gd name="adj5" fmla="val 49130"/>
              <a:gd name="adj6" fmla="val -3237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 (e6-c10)</a:t>
            </a:r>
          </a:p>
        </p:txBody>
      </p:sp>
      <p:sp>
        <p:nvSpPr>
          <p:cNvPr id="832541" name="AutoShape 49"/>
          <p:cNvSpPr>
            <a:spLocks/>
          </p:cNvSpPr>
          <p:nvPr/>
        </p:nvSpPr>
        <p:spPr bwMode="auto">
          <a:xfrm>
            <a:off x="5384800" y="2730500"/>
            <a:ext cx="2844800" cy="831850"/>
          </a:xfrm>
          <a:prstGeom prst="borderCallout2">
            <a:avLst>
              <a:gd name="adj1" fmla="val 23685"/>
              <a:gd name="adj2" fmla="val -2102"/>
              <a:gd name="adj3" fmla="val 23685"/>
              <a:gd name="adj4" fmla="val -2102"/>
              <a:gd name="adj5" fmla="val 53713"/>
              <a:gd name="adj6" fmla="val -13361"/>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Loop2d4 ((e11-c15) = (e1-c5, e6-c10))</a:t>
            </a:r>
          </a:p>
        </p:txBody>
      </p:sp>
      <p:sp>
        <p:nvSpPr>
          <p:cNvPr id="832542" name="AutoShape 49"/>
          <p:cNvSpPr>
            <a:spLocks/>
          </p:cNvSpPr>
          <p:nvPr/>
        </p:nvSpPr>
        <p:spPr bwMode="auto">
          <a:xfrm>
            <a:off x="5195888" y="1535113"/>
            <a:ext cx="2887662" cy="830262"/>
          </a:xfrm>
          <a:prstGeom prst="borderCallout2">
            <a:avLst>
              <a:gd name="adj1" fmla="val 23685"/>
              <a:gd name="adj2" fmla="val -2102"/>
              <a:gd name="adj3" fmla="val 23685"/>
              <a:gd name="adj4" fmla="val -2102"/>
              <a:gd name="adj5" fmla="val 30787"/>
              <a:gd name="adj6" fmla="val -58051"/>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Loop2d5 ((e11-c15) =(e1-c5, e6-c10))</a:t>
            </a:r>
          </a:p>
        </p:txBody>
      </p:sp>
      <p:sp>
        <p:nvSpPr>
          <p:cNvPr id="832543"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32544" name="Text Box 15"/>
          <p:cNvSpPr txBox="1">
            <a:spLocks noChangeArrowheads="1"/>
          </p:cNvSpPr>
          <p:nvPr/>
        </p:nvSpPr>
        <p:spPr bwMode="auto">
          <a:xfrm>
            <a:off x="1752600" y="5926138"/>
            <a:ext cx="625475"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832545"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
        <p:nvSpPr>
          <p:cNvPr id="832546" name="Text Box 25"/>
          <p:cNvSpPr txBox="1">
            <a:spLocks noChangeArrowheads="1"/>
          </p:cNvSpPr>
          <p:nvPr/>
        </p:nvSpPr>
        <p:spPr bwMode="auto">
          <a:xfrm>
            <a:off x="5953125" y="5899150"/>
            <a:ext cx="698500" cy="461963"/>
          </a:xfrm>
          <a:prstGeom prst="rect">
            <a:avLst/>
          </a:prstGeom>
          <a:noFill/>
          <a:ln w="12700">
            <a:solidFill>
              <a:schemeClr val="tx1"/>
            </a:solidFill>
            <a:miter lim="800000"/>
            <a:headEnd type="none" w="sm" len="sm"/>
            <a:tailEnd type="none" w="sm" len="sm"/>
          </a:ln>
        </p:spPr>
        <p:txBody>
          <a:bodyPr>
            <a:spAutoFit/>
          </a:bodyPr>
          <a:lstStyle/>
          <a:p>
            <a:pPr algn="just"/>
            <a:r>
              <a:rPr lang="en-US" sz="2400">
                <a:latin typeface="Book Antiqua" pitchFamily="18" charset="0"/>
                <a:sym typeface="Symbol" pitchFamily="18" charset="2"/>
              </a:rPr>
              <a:t> a</a:t>
            </a:r>
            <a:r>
              <a:rPr lang="en-US" sz="2400" baseline="-25000">
                <a:latin typeface="Book Antiqua" pitchFamily="18" charset="0"/>
                <a:sym typeface="Symbol" pitchFamily="18" charset="2"/>
              </a:rPr>
              <a:t>t,u</a:t>
            </a:r>
            <a:endParaRPr lang="en-US" sz="2400">
              <a:latin typeface="Book Antiqua" pitchFamily="18" charset="0"/>
              <a:sym typeface="Symbol" pitchFamily="18" charset="2"/>
            </a:endParaRPr>
          </a:p>
        </p:txBody>
      </p:sp>
      <p:sp>
        <p:nvSpPr>
          <p:cNvPr id="832547" name="Text Box 24"/>
          <p:cNvSpPr txBox="1">
            <a:spLocks noChangeArrowheads="1"/>
          </p:cNvSpPr>
          <p:nvPr/>
        </p:nvSpPr>
        <p:spPr bwMode="auto">
          <a:xfrm>
            <a:off x="7267575" y="5908675"/>
            <a:ext cx="914400" cy="461963"/>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a:t>
            </a:r>
            <a:r>
              <a:rPr lang="en-US" sz="2400" baseline="-25000">
                <a:latin typeface="Book Antiqua" pitchFamily="18" charset="0"/>
              </a:rPr>
              <a:t>v,w</a:t>
            </a:r>
            <a:r>
              <a:rPr lang="en-US" sz="2400">
                <a:latin typeface="Book Antiqua" pitchFamily="18" charset="0"/>
              </a:rPr>
              <a:t>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34562"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34563"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34564"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65"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130"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34567"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133134" name="Text Box 14"/>
          <p:cNvSpPr txBox="1">
            <a:spLocks noChangeArrowheads="1"/>
          </p:cNvSpPr>
          <p:nvPr/>
        </p:nvSpPr>
        <p:spPr bwMode="auto">
          <a:xfrm>
            <a:off x="3265488" y="5908675"/>
            <a:ext cx="3921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 </a:t>
            </a:r>
          </a:p>
        </p:txBody>
      </p:sp>
      <p:sp>
        <p:nvSpPr>
          <p:cNvPr id="133135" name="Text Box 15"/>
          <p:cNvSpPr txBox="1">
            <a:spLocks noChangeArrowheads="1"/>
          </p:cNvSpPr>
          <p:nvPr/>
        </p:nvSpPr>
        <p:spPr bwMode="auto">
          <a:xfrm>
            <a:off x="1905000" y="5900738"/>
            <a:ext cx="49371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p>
        </p:txBody>
      </p:sp>
      <p:sp>
        <p:nvSpPr>
          <p:cNvPr id="834570"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71"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72"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4573"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74"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133144"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133145"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34577"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78"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79"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34580"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81"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34582"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83"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34584"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7"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38"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39" name="AutoShape 49"/>
          <p:cNvSpPr>
            <a:spLocks/>
          </p:cNvSpPr>
          <p:nvPr/>
        </p:nvSpPr>
        <p:spPr bwMode="auto">
          <a:xfrm flipH="1">
            <a:off x="4168775" y="5661025"/>
            <a:ext cx="1450975" cy="460375"/>
          </a:xfrm>
          <a:prstGeom prst="borderCallout2">
            <a:avLst>
              <a:gd name="adj1" fmla="val 23685"/>
              <a:gd name="adj2" fmla="val -2102"/>
              <a:gd name="adj3" fmla="val 23685"/>
              <a:gd name="adj4" fmla="val -2102"/>
              <a:gd name="adj5" fmla="val 57380"/>
              <a:gd name="adj6" fmla="val -27343"/>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a:t>
            </a:r>
          </a:p>
        </p:txBody>
      </p:sp>
      <p:sp>
        <p:nvSpPr>
          <p:cNvPr id="40"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41" name="AutoShape 49"/>
          <p:cNvSpPr>
            <a:spLocks/>
          </p:cNvSpPr>
          <p:nvPr/>
        </p:nvSpPr>
        <p:spPr bwMode="auto">
          <a:xfrm flipH="1">
            <a:off x="3433763" y="4987925"/>
            <a:ext cx="2505075" cy="461963"/>
          </a:xfrm>
          <a:prstGeom prst="borderCallout2">
            <a:avLst>
              <a:gd name="adj1" fmla="val 23685"/>
              <a:gd name="adj2" fmla="val -2102"/>
              <a:gd name="adj3" fmla="val 23685"/>
              <a:gd name="adj4" fmla="val -2102"/>
              <a:gd name="adj5" fmla="val 49130"/>
              <a:gd name="adj6" fmla="val -3237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 (e6-c10)</a:t>
            </a:r>
          </a:p>
        </p:txBody>
      </p:sp>
      <p:sp>
        <p:nvSpPr>
          <p:cNvPr id="42" name="AutoShape 49"/>
          <p:cNvSpPr>
            <a:spLocks/>
          </p:cNvSpPr>
          <p:nvPr/>
        </p:nvSpPr>
        <p:spPr bwMode="auto">
          <a:xfrm>
            <a:off x="5384800" y="2730500"/>
            <a:ext cx="2844800" cy="831850"/>
          </a:xfrm>
          <a:prstGeom prst="borderCallout2">
            <a:avLst>
              <a:gd name="adj1" fmla="val 23685"/>
              <a:gd name="adj2" fmla="val -2102"/>
              <a:gd name="adj3" fmla="val 23685"/>
              <a:gd name="adj4" fmla="val -2102"/>
              <a:gd name="adj5" fmla="val 53713"/>
              <a:gd name="adj6" fmla="val -13361"/>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Loop2d4 ((e11-c15) = (e1-c5, e6-c10))</a:t>
            </a:r>
          </a:p>
        </p:txBody>
      </p:sp>
      <p:sp>
        <p:nvSpPr>
          <p:cNvPr id="43" name="AutoShape 49"/>
          <p:cNvSpPr>
            <a:spLocks/>
          </p:cNvSpPr>
          <p:nvPr/>
        </p:nvSpPr>
        <p:spPr bwMode="auto">
          <a:xfrm>
            <a:off x="5195888" y="1535113"/>
            <a:ext cx="2887662" cy="830262"/>
          </a:xfrm>
          <a:prstGeom prst="borderCallout2">
            <a:avLst>
              <a:gd name="adj1" fmla="val 23685"/>
              <a:gd name="adj2" fmla="val -2102"/>
              <a:gd name="adj3" fmla="val 23685"/>
              <a:gd name="adj4" fmla="val -2102"/>
              <a:gd name="adj5" fmla="val 30787"/>
              <a:gd name="adj6" fmla="val -58051"/>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Loop2d5 ((e11-c15) =(e1-c5, e6-c10))</a:t>
            </a:r>
          </a:p>
        </p:txBody>
      </p:sp>
      <p:sp>
        <p:nvSpPr>
          <p:cNvPr id="44"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45"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46"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
        <p:nvSpPr>
          <p:cNvPr id="47" name="Text Box 25"/>
          <p:cNvSpPr txBox="1">
            <a:spLocks noChangeArrowheads="1"/>
          </p:cNvSpPr>
          <p:nvPr/>
        </p:nvSpPr>
        <p:spPr bwMode="auto">
          <a:xfrm>
            <a:off x="5953125" y="5899150"/>
            <a:ext cx="698500" cy="461963"/>
          </a:xfrm>
          <a:prstGeom prst="rect">
            <a:avLst/>
          </a:prstGeom>
          <a:noFill/>
          <a:ln w="12700">
            <a:solidFill>
              <a:schemeClr val="tx1"/>
            </a:solidFill>
            <a:miter lim="800000"/>
            <a:headEnd type="none" w="sm" len="sm"/>
            <a:tailEnd type="none" w="sm" len="sm"/>
          </a:ln>
        </p:spPr>
        <p:txBody>
          <a:bodyPr>
            <a:spAutoFit/>
          </a:bodyPr>
          <a:lstStyle/>
          <a:p>
            <a:pPr algn="just"/>
            <a:r>
              <a:rPr lang="en-US" sz="2400">
                <a:latin typeface="Book Antiqua" pitchFamily="18" charset="0"/>
                <a:sym typeface="Symbol" pitchFamily="18" charset="2"/>
              </a:rPr>
              <a:t> a</a:t>
            </a:r>
            <a:r>
              <a:rPr lang="en-US" sz="2400" baseline="-25000">
                <a:latin typeface="Book Antiqua" pitchFamily="18" charset="0"/>
                <a:sym typeface="Symbol" pitchFamily="18" charset="2"/>
              </a:rPr>
              <a:t>t,u</a:t>
            </a:r>
            <a:endParaRPr lang="en-US" sz="2400">
              <a:latin typeface="Book Antiqua" pitchFamily="18" charset="0"/>
              <a:sym typeface="Symbol" pitchFamily="18" charset="2"/>
            </a:endParaRPr>
          </a:p>
        </p:txBody>
      </p:sp>
      <p:sp>
        <p:nvSpPr>
          <p:cNvPr id="48" name="Text Box 24"/>
          <p:cNvSpPr txBox="1">
            <a:spLocks noChangeArrowheads="1"/>
          </p:cNvSpPr>
          <p:nvPr/>
        </p:nvSpPr>
        <p:spPr bwMode="auto">
          <a:xfrm>
            <a:off x="7267575" y="5908675"/>
            <a:ext cx="914400" cy="461963"/>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a:t>
            </a:r>
            <a:r>
              <a:rPr lang="en-US" sz="2400" baseline="-25000">
                <a:latin typeface="Book Antiqua" pitchFamily="18" charset="0"/>
              </a:rPr>
              <a:t>v,w</a:t>
            </a:r>
            <a:r>
              <a:rPr lang="en-US" sz="2400">
                <a:latin typeface="Book Antiqua"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33130"/>
                                        </p:tgtEl>
                                        <p:attrNameLst>
                                          <p:attrName>ppt_x</p:attrName>
                                        </p:attrNameLst>
                                      </p:cBhvr>
                                      <p:tavLst>
                                        <p:tav tm="0">
                                          <p:val>
                                            <p:strVal val="ppt_x"/>
                                          </p:val>
                                        </p:tav>
                                        <p:tav tm="100000">
                                          <p:val>
                                            <p:strVal val="ppt_x"/>
                                          </p:val>
                                        </p:tav>
                                      </p:tavLst>
                                    </p:anim>
                                    <p:anim calcmode="lin" valueType="num">
                                      <p:cBhvr additive="base">
                                        <p:cTn id="12" dur="500"/>
                                        <p:tgtEl>
                                          <p:spTgt spid="133130"/>
                                        </p:tgtEl>
                                        <p:attrNameLst>
                                          <p:attrName>ppt_y</p:attrName>
                                        </p:attrNameLst>
                                      </p:cBhvr>
                                      <p:tavLst>
                                        <p:tav tm="0">
                                          <p:val>
                                            <p:strVal val="ppt_y"/>
                                          </p:val>
                                        </p:tav>
                                        <p:tav tm="100000">
                                          <p:val>
                                            <p:strVal val="1+ppt_h/2"/>
                                          </p:val>
                                        </p:tav>
                                      </p:tavLst>
                                    </p:anim>
                                    <p:set>
                                      <p:cBhvr>
                                        <p:cTn id="13" dur="1" fill="hold">
                                          <p:stCondLst>
                                            <p:cond delay="499"/>
                                          </p:stCondLst>
                                        </p:cTn>
                                        <p:tgtEl>
                                          <p:spTgt spid="1331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linds(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3135"/>
                                        </p:tgtEl>
                                        <p:attrNameLst>
                                          <p:attrName>ppt_x</p:attrName>
                                        </p:attrNameLst>
                                      </p:cBhvr>
                                      <p:tavLst>
                                        <p:tav tm="0">
                                          <p:val>
                                            <p:strVal val="ppt_x"/>
                                          </p:val>
                                        </p:tav>
                                        <p:tav tm="100000">
                                          <p:val>
                                            <p:strVal val="ppt_x"/>
                                          </p:val>
                                        </p:tav>
                                      </p:tavLst>
                                    </p:anim>
                                    <p:anim calcmode="lin" valueType="num">
                                      <p:cBhvr additive="base">
                                        <p:cTn id="29" dur="500"/>
                                        <p:tgtEl>
                                          <p:spTgt spid="133135"/>
                                        </p:tgtEl>
                                        <p:attrNameLst>
                                          <p:attrName>ppt_y</p:attrName>
                                        </p:attrNameLst>
                                      </p:cBhvr>
                                      <p:tavLst>
                                        <p:tav tm="0">
                                          <p:val>
                                            <p:strVal val="ppt_y"/>
                                          </p:val>
                                        </p:tav>
                                        <p:tav tm="100000">
                                          <p:val>
                                            <p:strVal val="1+ppt_h/2"/>
                                          </p:val>
                                        </p:tav>
                                      </p:tavLst>
                                    </p:anim>
                                    <p:set>
                                      <p:cBhvr>
                                        <p:cTn id="30" dur="1" fill="hold">
                                          <p:stCondLst>
                                            <p:cond delay="499"/>
                                          </p:stCondLst>
                                        </p:cTn>
                                        <p:tgtEl>
                                          <p:spTgt spid="1331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linds(horizontal)">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0" nodeType="clickEffect">
                                  <p:stCondLst>
                                    <p:cond delay="0"/>
                                  </p:stCondLst>
                                  <p:childTnLst>
                                    <p:anim calcmode="lin" valueType="num">
                                      <p:cBhvr additive="base">
                                        <p:cTn id="45" dur="500"/>
                                        <p:tgtEl>
                                          <p:spTgt spid="133134"/>
                                        </p:tgtEl>
                                        <p:attrNameLst>
                                          <p:attrName>ppt_x</p:attrName>
                                        </p:attrNameLst>
                                      </p:cBhvr>
                                      <p:tavLst>
                                        <p:tav tm="0">
                                          <p:val>
                                            <p:strVal val="ppt_x"/>
                                          </p:val>
                                        </p:tav>
                                        <p:tav tm="100000">
                                          <p:val>
                                            <p:strVal val="ppt_x"/>
                                          </p:val>
                                        </p:tav>
                                      </p:tavLst>
                                    </p:anim>
                                    <p:anim calcmode="lin" valueType="num">
                                      <p:cBhvr additive="base">
                                        <p:cTn id="46" dur="500"/>
                                        <p:tgtEl>
                                          <p:spTgt spid="133134"/>
                                        </p:tgtEl>
                                        <p:attrNameLst>
                                          <p:attrName>ppt_y</p:attrName>
                                        </p:attrNameLst>
                                      </p:cBhvr>
                                      <p:tavLst>
                                        <p:tav tm="0">
                                          <p:val>
                                            <p:strVal val="ppt_y"/>
                                          </p:val>
                                        </p:tav>
                                        <p:tav tm="100000">
                                          <p:val>
                                            <p:strVal val="1+ppt_h/2"/>
                                          </p:val>
                                        </p:tav>
                                      </p:tavLst>
                                    </p:anim>
                                    <p:set>
                                      <p:cBhvr>
                                        <p:cTn id="47" dur="1" fill="hold">
                                          <p:stCondLst>
                                            <p:cond delay="499"/>
                                          </p:stCondLst>
                                        </p:cTn>
                                        <p:tgtEl>
                                          <p:spTgt spid="1331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ppt_x"/>
                                          </p:val>
                                        </p:tav>
                                        <p:tav tm="100000">
                                          <p:val>
                                            <p:strVal val="#ppt_x"/>
                                          </p:val>
                                        </p:tav>
                                      </p:tavLst>
                                    </p:anim>
                                    <p:anim calcmode="lin" valueType="num">
                                      <p:cBhvr additive="base">
                                        <p:cTn id="5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linds(horizontal)">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133145"/>
                                        </p:tgtEl>
                                        <p:attrNameLst>
                                          <p:attrName>ppt_x</p:attrName>
                                        </p:attrNameLst>
                                      </p:cBhvr>
                                      <p:tavLst>
                                        <p:tav tm="0">
                                          <p:val>
                                            <p:strVal val="ppt_x"/>
                                          </p:val>
                                        </p:tav>
                                        <p:tav tm="100000">
                                          <p:val>
                                            <p:strVal val="ppt_x"/>
                                          </p:val>
                                        </p:tav>
                                      </p:tavLst>
                                    </p:anim>
                                    <p:anim calcmode="lin" valueType="num">
                                      <p:cBhvr additive="base">
                                        <p:cTn id="63" dur="500"/>
                                        <p:tgtEl>
                                          <p:spTgt spid="133145"/>
                                        </p:tgtEl>
                                        <p:attrNameLst>
                                          <p:attrName>ppt_y</p:attrName>
                                        </p:attrNameLst>
                                      </p:cBhvr>
                                      <p:tavLst>
                                        <p:tav tm="0">
                                          <p:val>
                                            <p:strVal val="ppt_y"/>
                                          </p:val>
                                        </p:tav>
                                        <p:tav tm="100000">
                                          <p:val>
                                            <p:strVal val="1+ppt_h/2"/>
                                          </p:val>
                                        </p:tav>
                                      </p:tavLst>
                                    </p:anim>
                                    <p:set>
                                      <p:cBhvr>
                                        <p:cTn id="64" dur="1" fill="hold">
                                          <p:stCondLst>
                                            <p:cond delay="499"/>
                                          </p:stCondLst>
                                        </p:cTn>
                                        <p:tgtEl>
                                          <p:spTgt spid="13314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linds(horizontal)">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0" nodeType="clickEffect">
                                  <p:stCondLst>
                                    <p:cond delay="0"/>
                                  </p:stCondLst>
                                  <p:childTnLst>
                                    <p:anim calcmode="lin" valueType="num">
                                      <p:cBhvr additive="base">
                                        <p:cTn id="79" dur="500"/>
                                        <p:tgtEl>
                                          <p:spTgt spid="133144"/>
                                        </p:tgtEl>
                                        <p:attrNameLst>
                                          <p:attrName>ppt_x</p:attrName>
                                        </p:attrNameLst>
                                      </p:cBhvr>
                                      <p:tavLst>
                                        <p:tav tm="0">
                                          <p:val>
                                            <p:strVal val="ppt_x"/>
                                          </p:val>
                                        </p:tav>
                                        <p:tav tm="100000">
                                          <p:val>
                                            <p:strVal val="ppt_x"/>
                                          </p:val>
                                        </p:tav>
                                      </p:tavLst>
                                    </p:anim>
                                    <p:anim calcmode="lin" valueType="num">
                                      <p:cBhvr additive="base">
                                        <p:cTn id="80" dur="500"/>
                                        <p:tgtEl>
                                          <p:spTgt spid="133144"/>
                                        </p:tgtEl>
                                        <p:attrNameLst>
                                          <p:attrName>ppt_y</p:attrName>
                                        </p:attrNameLst>
                                      </p:cBhvr>
                                      <p:tavLst>
                                        <p:tav tm="0">
                                          <p:val>
                                            <p:strVal val="ppt_y"/>
                                          </p:val>
                                        </p:tav>
                                        <p:tav tm="100000">
                                          <p:val>
                                            <p:strVal val="1+ppt_h/2"/>
                                          </p:val>
                                        </p:tav>
                                      </p:tavLst>
                                    </p:anim>
                                    <p:set>
                                      <p:cBhvr>
                                        <p:cTn id="81" dur="1" fill="hold">
                                          <p:stCondLst>
                                            <p:cond delay="499"/>
                                          </p:stCondLst>
                                        </p:cTn>
                                        <p:tgtEl>
                                          <p:spTgt spid="13314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ppt_x"/>
                                          </p:val>
                                        </p:tav>
                                        <p:tav tm="100000">
                                          <p:val>
                                            <p:strVal val="#ppt_x"/>
                                          </p:val>
                                        </p:tav>
                                      </p:tavLst>
                                    </p:anim>
                                    <p:anim calcmode="lin" valueType="num">
                                      <p:cBhvr additive="base">
                                        <p:cTn id="8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blinds(horizontal)">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blinds(horizontal)">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animBg="1"/>
      <p:bldP spid="133134" grpId="0" animBg="1"/>
      <p:bldP spid="133135" grpId="0" animBg="1"/>
      <p:bldP spid="133144" grpId="0" animBg="1"/>
      <p:bldP spid="133145"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36610" name="Content Placeholder 2"/>
          <p:cNvSpPr>
            <a:spLocks noGrp="1"/>
          </p:cNvSpPr>
          <p:nvPr>
            <p:ph idx="1"/>
          </p:nvPr>
        </p:nvSpPr>
        <p:spPr/>
        <p:txBody>
          <a:bodyPr/>
          <a:lstStyle/>
          <a:p>
            <a:pPr eaLnBrk="1" hangingPunct="1"/>
            <a:r>
              <a:rPr lang="en-US" smtClean="0"/>
              <a:t>Building Logical Architecture</a:t>
            </a:r>
          </a:p>
          <a:p>
            <a:pPr eaLnBrk="1" hangingPunct="1"/>
            <a:r>
              <a:rPr lang="en-US" smtClean="0">
                <a:solidFill>
                  <a:srgbClr val="FF0000"/>
                </a:solidFill>
              </a:rPr>
              <a:t>History Debugger</a:t>
            </a:r>
          </a:p>
          <a:p>
            <a:pPr eaLnBrk="1" hangingPunct="1"/>
            <a:r>
              <a:rPr lang="en-US" smtClean="0"/>
              <a:t>Partial Evaluation Engine</a:t>
            </a:r>
          </a:p>
          <a:p>
            <a:pPr eaLnBrk="1" hangingPunct="1"/>
            <a:r>
              <a:rPr lang="en-US" smtClean="0"/>
              <a:t>Synchronizing Design Decisions</a:t>
            </a:r>
          </a:p>
          <a:p>
            <a:pPr eaLnBrk="1" hangingPunct="1"/>
            <a:r>
              <a:rPr lang="en-US" smtClean="0"/>
              <a:t>Pattern Matching Engine</a:t>
            </a:r>
          </a:p>
          <a:p>
            <a:pPr eaLnBrk="1" hangingPunct="1"/>
            <a:r>
              <a:rPr lang="en-US" smtClean="0"/>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Domain Engineer Debugging</a:t>
            </a:r>
            <a:endParaRPr lang="en-US" dirty="0"/>
          </a:p>
        </p:txBody>
      </p:sp>
      <p:sp>
        <p:nvSpPr>
          <p:cNvPr id="3" name="Content Placeholder 2"/>
          <p:cNvSpPr>
            <a:spLocks noGrp="1"/>
          </p:cNvSpPr>
          <p:nvPr>
            <p:ph idx="1"/>
          </p:nvPr>
        </p:nvSpPr>
        <p:spPr>
          <a:xfrm>
            <a:off x="457200" y="1600200"/>
            <a:ext cx="8305800" cy="4708525"/>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t>Domain Engineer’s Job is DSLGen Extensions</a:t>
            </a:r>
          </a:p>
          <a:p>
            <a:pPr marL="548640" indent="-411480" eaLnBrk="1" fontAlgn="auto" hangingPunct="1">
              <a:spcAft>
                <a:spcPts val="0"/>
              </a:spcAft>
              <a:buClr>
                <a:schemeClr val="tx1">
                  <a:shade val="95000"/>
                </a:schemeClr>
              </a:buClr>
              <a:buFont typeface="Wingdings 2"/>
              <a:buChar char=""/>
              <a:defRPr/>
            </a:pPr>
            <a:r>
              <a:rPr lang="en-US" dirty="0" smtClean="0"/>
              <a:t>Problem: Analyzing Creation of Logical Architecture</a:t>
            </a:r>
          </a:p>
          <a:p>
            <a:pPr marL="868680" lvl="1" indent="-283464" eaLnBrk="1" fontAlgn="auto" hangingPunct="1">
              <a:spcAft>
                <a:spcPts val="0"/>
              </a:spcAft>
              <a:buFont typeface="Wingdings 2"/>
              <a:buChar char=""/>
              <a:defRPr/>
            </a:pPr>
            <a:r>
              <a:rPr lang="en-US" dirty="0" smtClean="0"/>
              <a:t>How are loop constraints and index names created?</a:t>
            </a:r>
          </a:p>
          <a:p>
            <a:pPr marL="868680" lvl="1" indent="-283464" eaLnBrk="1" fontAlgn="auto" hangingPunct="1">
              <a:spcAft>
                <a:spcPts val="0"/>
              </a:spcAft>
              <a:buFont typeface="Wingdings 2"/>
              <a:buChar char=""/>
              <a:defRPr/>
            </a:pPr>
            <a:r>
              <a:rPr lang="en-US" dirty="0" smtClean="0"/>
              <a:t>How are partitions created, combined &amp; specialized?</a:t>
            </a:r>
          </a:p>
          <a:p>
            <a:pPr marL="868680" lvl="1" indent="-283464" eaLnBrk="1" fontAlgn="auto" hangingPunct="1">
              <a:spcAft>
                <a:spcPts val="0"/>
              </a:spcAft>
              <a:buFont typeface="Wingdings 2"/>
              <a:buChar char=""/>
              <a:defRPr/>
            </a:pPr>
            <a:r>
              <a:rPr lang="en-US" dirty="0" smtClean="0"/>
              <a:t>How do design decisions (e.g., Idx1 -&gt; Idx3 ) happen?</a:t>
            </a:r>
          </a:p>
          <a:p>
            <a:pPr marL="548640" indent="-411480" eaLnBrk="1" fontAlgn="auto" hangingPunct="1">
              <a:spcAft>
                <a:spcPts val="0"/>
              </a:spcAft>
              <a:buClr>
                <a:schemeClr val="tx1">
                  <a:shade val="95000"/>
                </a:schemeClr>
              </a:buClr>
              <a:buFont typeface="Wingdings 2"/>
              <a:buChar char=""/>
              <a:defRPr/>
            </a:pPr>
            <a:r>
              <a:rPr lang="en-US" dirty="0" smtClean="0"/>
              <a:t>Tools for Analyzing a Generation History?</a:t>
            </a:r>
          </a:p>
          <a:p>
            <a:pPr marL="548640" indent="-411480" eaLnBrk="1" fontAlgn="auto" hangingPunct="1">
              <a:spcAft>
                <a:spcPts val="0"/>
              </a:spcAft>
              <a:buClr>
                <a:schemeClr val="tx1">
                  <a:shade val="95000"/>
                </a:schemeClr>
              </a:buClr>
              <a:buFont typeface="Wingdings 2"/>
              <a:buChar char=""/>
              <a:defRPr/>
            </a:pPr>
            <a:r>
              <a:rPr lang="en-US" dirty="0" smtClean="0">
                <a:solidFill>
                  <a:srgbClr val="FFFF00"/>
                </a:solidFill>
                <a:effectLst>
                  <a:outerShdw blurRad="50800" dist="38100" sx="102000" sy="102000" algn="l" rotWithShape="0">
                    <a:srgbClr val="FF0000">
                      <a:alpha val="40000"/>
                    </a:srgbClr>
                  </a:outerShdw>
                </a:effectLst>
              </a:rPr>
              <a:t>History Debugger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 Debugger</a:t>
            </a:r>
            <a:endParaRPr lang="en-US" dirty="0"/>
          </a:p>
        </p:txBody>
      </p:sp>
      <p:pic>
        <p:nvPicPr>
          <p:cNvPr id="838658" name="Picture 3" descr="HistoryDebuggerLarge.PNG"/>
          <p:cNvPicPr>
            <a:picLocks noChangeAspect="1"/>
          </p:cNvPicPr>
          <p:nvPr/>
        </p:nvPicPr>
        <p:blipFill>
          <a:blip r:embed="rId3" cstate="print"/>
          <a:srcRect/>
          <a:stretch>
            <a:fillRect/>
          </a:stretch>
        </p:blipFill>
        <p:spPr bwMode="auto">
          <a:xfrm>
            <a:off x="1219200" y="1417638"/>
            <a:ext cx="6902450" cy="4973637"/>
          </a:xfrm>
          <a:prstGeom prst="rect">
            <a:avLst/>
          </a:prstGeom>
          <a:noFill/>
          <a:ln w="9525">
            <a:noFill/>
            <a:miter lim="800000"/>
            <a:headEnd/>
            <a:tailEnd/>
          </a:ln>
        </p:spPr>
      </p:pic>
      <p:sp>
        <p:nvSpPr>
          <p:cNvPr id="3" name="Line Callout 2 2"/>
          <p:cNvSpPr/>
          <p:nvPr/>
        </p:nvSpPr>
        <p:spPr>
          <a:xfrm>
            <a:off x="3352800" y="4533900"/>
            <a:ext cx="1524000" cy="1600200"/>
          </a:xfrm>
          <a:prstGeom prst="borderCallout2">
            <a:avLst>
              <a:gd name="adj1" fmla="val 18750"/>
              <a:gd name="adj2" fmla="val -8333"/>
              <a:gd name="adj3" fmla="val 18750"/>
              <a:gd name="adj4" fmla="val -16667"/>
              <a:gd name="adj5" fmla="val 12698"/>
              <a:gd name="adj6" fmla="val -3605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History</a:t>
            </a:r>
          </a:p>
          <a:p>
            <a:pPr algn="ctr" fontAlgn="auto">
              <a:spcBef>
                <a:spcPts val="0"/>
              </a:spcBef>
              <a:spcAft>
                <a:spcPts val="0"/>
              </a:spcAft>
              <a:defRPr/>
            </a:pPr>
            <a:r>
              <a:rPr lang="en-US" dirty="0"/>
              <a:t>Tree at Top</a:t>
            </a:r>
          </a:p>
          <a:p>
            <a:pPr algn="ctr" fontAlgn="auto">
              <a:spcBef>
                <a:spcPts val="0"/>
              </a:spcBef>
              <a:spcAft>
                <a:spcPts val="0"/>
              </a:spcAft>
              <a:defRPr/>
            </a:pPr>
            <a:r>
              <a:rPr lang="en-US" dirty="0"/>
              <a:t>Level (total tree typically ~3K nodes)</a:t>
            </a:r>
          </a:p>
        </p:txBody>
      </p:sp>
      <p:sp>
        <p:nvSpPr>
          <p:cNvPr id="12" name="Line Callout 2 11"/>
          <p:cNvSpPr/>
          <p:nvPr/>
        </p:nvSpPr>
        <p:spPr>
          <a:xfrm>
            <a:off x="2209800" y="2209800"/>
            <a:ext cx="2028825" cy="1066800"/>
          </a:xfrm>
          <a:prstGeom prst="borderCallout2">
            <a:avLst>
              <a:gd name="adj1" fmla="val 18750"/>
              <a:gd name="adj2" fmla="val -8333"/>
              <a:gd name="adj3" fmla="val 18750"/>
              <a:gd name="adj4" fmla="val -16667"/>
              <a:gd name="adj5" fmla="val 4365"/>
              <a:gd name="adj6" fmla="val -3105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Bindings of selected history node used to rewrite AST</a:t>
            </a:r>
          </a:p>
        </p:txBody>
      </p:sp>
      <p:sp>
        <p:nvSpPr>
          <p:cNvPr id="13" name="Line Callout 2 12"/>
          <p:cNvSpPr/>
          <p:nvPr/>
        </p:nvSpPr>
        <p:spPr>
          <a:xfrm>
            <a:off x="6986588" y="1219200"/>
            <a:ext cx="1647825" cy="1066800"/>
          </a:xfrm>
          <a:prstGeom prst="borderCallout2">
            <a:avLst>
              <a:gd name="adj1" fmla="val 18750"/>
              <a:gd name="adj2" fmla="val -8333"/>
              <a:gd name="adj3" fmla="val 18750"/>
              <a:gd name="adj4" fmla="val -16667"/>
              <a:gd name="adj5" fmla="val 71329"/>
              <a:gd name="adj6" fmla="val -3221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AST before</a:t>
            </a:r>
          </a:p>
          <a:p>
            <a:pPr algn="ctr" fontAlgn="auto">
              <a:spcBef>
                <a:spcPts val="0"/>
              </a:spcBef>
              <a:spcAft>
                <a:spcPts val="0"/>
              </a:spcAft>
              <a:defRPr/>
            </a:pPr>
            <a:r>
              <a:rPr lang="en-US" dirty="0"/>
              <a:t>rewriting</a:t>
            </a:r>
          </a:p>
        </p:txBody>
      </p:sp>
      <p:sp>
        <p:nvSpPr>
          <p:cNvPr id="14" name="Line Callout 2 13"/>
          <p:cNvSpPr/>
          <p:nvPr/>
        </p:nvSpPr>
        <p:spPr>
          <a:xfrm>
            <a:off x="6938963" y="3467100"/>
            <a:ext cx="1647825" cy="1066800"/>
          </a:xfrm>
          <a:prstGeom prst="borderCallout2">
            <a:avLst>
              <a:gd name="adj1" fmla="val 18750"/>
              <a:gd name="adj2" fmla="val -8333"/>
              <a:gd name="adj3" fmla="val 18750"/>
              <a:gd name="adj4" fmla="val -16667"/>
              <a:gd name="adj5" fmla="val 71329"/>
              <a:gd name="adj6" fmla="val -3221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AST after</a:t>
            </a:r>
          </a:p>
          <a:p>
            <a:pPr algn="ctr" fontAlgn="auto">
              <a:spcBef>
                <a:spcPts val="0"/>
              </a:spcBef>
              <a:spcAft>
                <a:spcPts val="0"/>
              </a:spcAft>
              <a:defRPr/>
            </a:pPr>
            <a:r>
              <a:rPr lang="en-US" dirty="0"/>
              <a:t>rewriting</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 Debugger</a:t>
            </a:r>
            <a:endParaRPr lang="en-US" dirty="0"/>
          </a:p>
        </p:txBody>
      </p:sp>
      <p:pic>
        <p:nvPicPr>
          <p:cNvPr id="839682" name="Picture 2" descr="C:\Users\Public\Documents\Graphics4ICSR\Documentation\Presentations\ICSR2013 Pres Under Version Control\HistoryDebugger.PNG"/>
          <p:cNvPicPr>
            <a:picLocks noChangeAspect="1" noChangeArrowheads="1"/>
          </p:cNvPicPr>
          <p:nvPr/>
        </p:nvPicPr>
        <p:blipFill>
          <a:blip r:embed="rId3" cstate="print"/>
          <a:srcRect/>
          <a:stretch>
            <a:fillRect/>
          </a:stretch>
        </p:blipFill>
        <p:spPr bwMode="auto">
          <a:xfrm>
            <a:off x="1447800" y="1343025"/>
            <a:ext cx="6858000" cy="4816475"/>
          </a:xfrm>
          <a:prstGeom prst="rect">
            <a:avLst/>
          </a:prstGeom>
          <a:noFill/>
          <a:ln w="9525">
            <a:noFill/>
            <a:miter lim="800000"/>
            <a:headEnd/>
            <a:tailEnd/>
          </a:ln>
        </p:spPr>
      </p:pic>
      <p:sp>
        <p:nvSpPr>
          <p:cNvPr id="4" name="Line Callout 2 3"/>
          <p:cNvSpPr/>
          <p:nvPr/>
        </p:nvSpPr>
        <p:spPr>
          <a:xfrm>
            <a:off x="3352800" y="4876800"/>
            <a:ext cx="2133600" cy="1143000"/>
          </a:xfrm>
          <a:prstGeom prst="borderCallout2">
            <a:avLst>
              <a:gd name="adj1" fmla="val 18750"/>
              <a:gd name="adj2" fmla="val -8333"/>
              <a:gd name="adj3" fmla="val 18750"/>
              <a:gd name="adj4" fmla="val -16667"/>
              <a:gd name="adj5" fmla="val 21329"/>
              <a:gd name="adj6" fmla="val -2097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Selected history </a:t>
            </a:r>
          </a:p>
          <a:p>
            <a:pPr algn="ctr" fontAlgn="auto">
              <a:spcBef>
                <a:spcPts val="0"/>
              </a:spcBef>
              <a:spcAft>
                <a:spcPts val="0"/>
              </a:spcAft>
              <a:defRPr/>
            </a:pPr>
            <a:r>
              <a:rPr lang="en-US" dirty="0"/>
              <a:t>node (e.g., transform, routine or trace info)</a:t>
            </a:r>
          </a:p>
        </p:txBody>
      </p:sp>
      <p:sp>
        <p:nvSpPr>
          <p:cNvPr id="5" name="Line Callout 2 4"/>
          <p:cNvSpPr/>
          <p:nvPr/>
        </p:nvSpPr>
        <p:spPr>
          <a:xfrm>
            <a:off x="2133600" y="2608263"/>
            <a:ext cx="1676400" cy="1143000"/>
          </a:xfrm>
          <a:prstGeom prst="borderCallout2">
            <a:avLst>
              <a:gd name="adj1" fmla="val 18750"/>
              <a:gd name="adj2" fmla="val -8333"/>
              <a:gd name="adj3" fmla="val 18750"/>
              <a:gd name="adj4" fmla="val -16667"/>
              <a:gd name="adj5" fmla="val -16171"/>
              <a:gd name="adj6" fmla="val -1983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Bindings created by operation of selected node</a:t>
            </a:r>
          </a:p>
        </p:txBody>
      </p:sp>
      <p:sp>
        <p:nvSpPr>
          <p:cNvPr id="6" name="Line Callout 2 5"/>
          <p:cNvSpPr/>
          <p:nvPr/>
        </p:nvSpPr>
        <p:spPr>
          <a:xfrm flipH="1">
            <a:off x="3962400" y="2209800"/>
            <a:ext cx="1600200" cy="969963"/>
          </a:xfrm>
          <a:prstGeom prst="borderCallout2">
            <a:avLst>
              <a:gd name="adj1" fmla="val 18750"/>
              <a:gd name="adj2" fmla="val -8333"/>
              <a:gd name="adj3" fmla="val 18750"/>
              <a:gd name="adj4" fmla="val -16667"/>
              <a:gd name="adj5" fmla="val -7837"/>
              <a:gd name="adj6" fmla="val -2892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Dialog to search history tree</a:t>
            </a:r>
          </a:p>
        </p:txBody>
      </p:sp>
      <p:sp>
        <p:nvSpPr>
          <p:cNvPr id="7" name="Line Callout 2 6"/>
          <p:cNvSpPr/>
          <p:nvPr/>
        </p:nvSpPr>
        <p:spPr>
          <a:xfrm flipH="1">
            <a:off x="4076700" y="3505200"/>
            <a:ext cx="1714500" cy="1219200"/>
          </a:xfrm>
          <a:prstGeom prst="borderCallout2">
            <a:avLst>
              <a:gd name="adj1" fmla="val 18750"/>
              <a:gd name="adj2" fmla="val -8333"/>
              <a:gd name="adj3" fmla="val 18750"/>
              <a:gd name="adj4" fmla="val -16667"/>
              <a:gd name="adj5" fmla="val 15732"/>
              <a:gd name="adj6" fmla="val -2416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Bookmarked locations (for debugging or presentations).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 Debugger</a:t>
            </a:r>
            <a:endParaRPr lang="en-US" dirty="0"/>
          </a:p>
        </p:txBody>
      </p:sp>
      <p:pic>
        <p:nvPicPr>
          <p:cNvPr id="4" name="Picture 3" descr="HistoryDebuggerLarge.PNG"/>
          <p:cNvPicPr>
            <a:picLocks noChangeAspect="1"/>
          </p:cNvPicPr>
          <p:nvPr/>
        </p:nvPicPr>
        <p:blipFill>
          <a:blip r:embed="rId2" cstate="print"/>
          <a:srcRect/>
          <a:stretch>
            <a:fillRect/>
          </a:stretch>
        </p:blipFill>
        <p:spPr bwMode="auto">
          <a:xfrm>
            <a:off x="1219200" y="1417638"/>
            <a:ext cx="6902450" cy="4973637"/>
          </a:xfrm>
          <a:prstGeom prst="rect">
            <a:avLst/>
          </a:prstGeom>
          <a:noFill/>
          <a:ln w="9525">
            <a:noFill/>
            <a:miter lim="800000"/>
            <a:headEnd/>
            <a:tailEnd/>
          </a:ln>
        </p:spPr>
      </p:pic>
      <p:sp>
        <p:nvSpPr>
          <p:cNvPr id="6" name="Rounded Rectangle 5"/>
          <p:cNvSpPr/>
          <p:nvPr/>
        </p:nvSpPr>
        <p:spPr>
          <a:xfrm>
            <a:off x="1752600" y="32766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Bindings Window</a:t>
            </a:r>
          </a:p>
        </p:txBody>
      </p:sp>
      <p:sp>
        <p:nvSpPr>
          <p:cNvPr id="9" name="Rounded Rectangle 8"/>
          <p:cNvSpPr/>
          <p:nvPr/>
        </p:nvSpPr>
        <p:spPr>
          <a:xfrm>
            <a:off x="4876800" y="32766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Before Window</a:t>
            </a:r>
          </a:p>
        </p:txBody>
      </p:sp>
      <p:sp>
        <p:nvSpPr>
          <p:cNvPr id="10" name="Rounded Rectangle 9"/>
          <p:cNvSpPr/>
          <p:nvPr/>
        </p:nvSpPr>
        <p:spPr>
          <a:xfrm>
            <a:off x="4953000" y="54102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After Window</a:t>
            </a:r>
          </a:p>
        </p:txBody>
      </p:sp>
      <p:sp>
        <p:nvSpPr>
          <p:cNvPr id="11" name="Rounded Rectangle 10"/>
          <p:cNvSpPr/>
          <p:nvPr/>
        </p:nvSpPr>
        <p:spPr>
          <a:xfrm>
            <a:off x="1752600" y="54102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Outline Window</a:t>
            </a:r>
          </a:p>
        </p:txBody>
      </p:sp>
      <p:pic>
        <p:nvPicPr>
          <p:cNvPr id="12" name="Picture 11" descr="HistorySearch.PNG"/>
          <p:cNvPicPr>
            <a:picLocks noChangeAspect="1"/>
          </p:cNvPicPr>
          <p:nvPr/>
        </p:nvPicPr>
        <p:blipFill>
          <a:blip r:embed="rId3" cstate="print"/>
          <a:srcRect/>
          <a:stretch>
            <a:fillRect/>
          </a:stretch>
        </p:blipFill>
        <p:spPr bwMode="auto">
          <a:xfrm>
            <a:off x="1228725" y="1836738"/>
            <a:ext cx="2886075" cy="1439862"/>
          </a:xfrm>
          <a:prstGeom prst="rect">
            <a:avLst/>
          </a:prstGeom>
          <a:noFill/>
          <a:ln w="9525">
            <a:noFill/>
            <a:miter lim="800000"/>
            <a:headEnd/>
            <a:tailEnd/>
          </a:ln>
        </p:spPr>
      </p:pic>
      <p:pic>
        <p:nvPicPr>
          <p:cNvPr id="13" name="Picture 12" descr="Bookmarks.PNG"/>
          <p:cNvPicPr>
            <a:picLocks noChangeAspect="1"/>
          </p:cNvPicPr>
          <p:nvPr/>
        </p:nvPicPr>
        <p:blipFill>
          <a:blip r:embed="rId4" cstate="print"/>
          <a:srcRect/>
          <a:stretch>
            <a:fillRect/>
          </a:stretch>
        </p:blipFill>
        <p:spPr bwMode="auto">
          <a:xfrm>
            <a:off x="4800600" y="1838325"/>
            <a:ext cx="3886200" cy="28765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History </a:t>
            </a:r>
            <a:r>
              <a:rPr lang="en-US" dirty="0" smtClean="0"/>
              <a:t>Debugger UI</a:t>
            </a:r>
            <a:endParaRPr lang="en-US" dirty="0"/>
          </a:p>
        </p:txBody>
      </p:sp>
      <p:sp>
        <p:nvSpPr>
          <p:cNvPr id="841730" name="Content Placeholder 2"/>
          <p:cNvSpPr>
            <a:spLocks noGrp="1"/>
          </p:cNvSpPr>
          <p:nvPr>
            <p:ph idx="1"/>
          </p:nvPr>
        </p:nvSpPr>
        <p:spPr/>
        <p:txBody>
          <a:bodyPr/>
          <a:lstStyle/>
          <a:p>
            <a:pPr eaLnBrk="1" hangingPunct="1"/>
            <a:r>
              <a:rPr lang="en-US" dirty="0" smtClean="0"/>
              <a:t>Dialogs available from History Debugger</a:t>
            </a:r>
          </a:p>
          <a:p>
            <a:pPr lvl="1" eaLnBrk="1" hangingPunct="1"/>
            <a:r>
              <a:rPr lang="en-US" dirty="0" smtClean="0"/>
              <a:t>Architecture Browser (as used earlier to display LA)</a:t>
            </a:r>
          </a:p>
          <a:p>
            <a:pPr lvl="1" eaLnBrk="1" hangingPunct="1"/>
            <a:r>
              <a:rPr lang="en-US" dirty="0" smtClean="0"/>
              <a:t>Examine transforms (as used earlier to show </a:t>
            </a:r>
            <a:r>
              <a:rPr lang="en-US" dirty="0" err="1" smtClean="0"/>
              <a:t>w.spart</a:t>
            </a:r>
            <a:r>
              <a:rPr lang="en-US" dirty="0" smtClean="0"/>
              <a:t>)</a:t>
            </a:r>
          </a:p>
          <a:p>
            <a:pPr lvl="1" eaLnBrk="1" hangingPunct="1"/>
            <a:r>
              <a:rPr lang="en-US" dirty="0" smtClean="0"/>
              <a:t>Inspect any object (e.g., examine slots of loop index idx3)</a:t>
            </a:r>
          </a:p>
          <a:p>
            <a:pPr lvl="1" eaLnBrk="1" hangingPunct="1"/>
            <a:r>
              <a:rPr lang="en-US" dirty="0" smtClean="0"/>
              <a:t>Open source file of a DSLGen™ routine in an editor (e.g., Gnuemacs)</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105" name="Picture 5" descr="C:\Users\Public\Documents\admin\Software Generators LLC\LOGOS Card Letterhead\New Logos with TM\SGLLC TM Logos\Color\SG LLC Logo TM.png"/>
          <p:cNvPicPr>
            <a:picLocks noChangeAspect="1" noChangeArrowheads="1"/>
          </p:cNvPicPr>
          <p:nvPr/>
        </p:nvPicPr>
        <p:blipFill>
          <a:blip r:embed="rId2" cstate="print"/>
          <a:srcRect/>
          <a:stretch>
            <a:fillRect/>
          </a:stretch>
        </p:blipFill>
        <p:spPr bwMode="auto">
          <a:xfrm>
            <a:off x="1447800" y="1874838"/>
            <a:ext cx="6575425" cy="300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42754" name="Content Placeholder 2"/>
          <p:cNvSpPr>
            <a:spLocks noGrp="1"/>
          </p:cNvSpPr>
          <p:nvPr>
            <p:ph idx="1"/>
          </p:nvPr>
        </p:nvSpPr>
        <p:spPr/>
        <p:txBody>
          <a:bodyPr/>
          <a:lstStyle/>
          <a:p>
            <a:pPr eaLnBrk="1" hangingPunct="1"/>
            <a:r>
              <a:rPr lang="en-US" smtClean="0"/>
              <a:t>Building Logical Architecture</a:t>
            </a:r>
          </a:p>
          <a:p>
            <a:pPr eaLnBrk="1" hangingPunct="1"/>
            <a:r>
              <a:rPr lang="en-US" smtClean="0"/>
              <a:t>History Debugger</a:t>
            </a:r>
          </a:p>
          <a:p>
            <a:pPr eaLnBrk="1" hangingPunct="1"/>
            <a:r>
              <a:rPr lang="en-US" smtClean="0">
                <a:solidFill>
                  <a:srgbClr val="FF0000"/>
                </a:solidFill>
              </a:rPr>
              <a:t>Partial Evaluation Engine</a:t>
            </a:r>
          </a:p>
          <a:p>
            <a:pPr eaLnBrk="1" hangingPunct="1"/>
            <a:r>
              <a:rPr lang="en-US" smtClean="0"/>
              <a:t>Synchronizing Design Decisions</a:t>
            </a:r>
          </a:p>
          <a:p>
            <a:pPr eaLnBrk="1" hangingPunct="1"/>
            <a:r>
              <a:rPr lang="en-US" smtClean="0"/>
              <a:t>Pattern Matching Engine</a:t>
            </a:r>
          </a:p>
          <a:p>
            <a:pPr eaLnBrk="1" hangingPunct="1"/>
            <a:r>
              <a:rPr lang="en-US" smtClean="0"/>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Degenerate Loops for Edges?</a:t>
            </a:r>
            <a:endParaRPr lang="en-US" dirty="0"/>
          </a:p>
        </p:txBody>
      </p:sp>
      <p:sp>
        <p:nvSpPr>
          <p:cNvPr id="843778" name="Rectangle 4"/>
          <p:cNvSpPr>
            <a:spLocks noChangeArrowheads="1"/>
          </p:cNvSpPr>
          <p:nvPr/>
        </p:nvSpPr>
        <p:spPr bwMode="auto">
          <a:xfrm>
            <a:off x="1752600" y="2286000"/>
            <a:ext cx="6248400" cy="2586038"/>
          </a:xfrm>
          <a:prstGeom prst="rect">
            <a:avLst/>
          </a:prstGeom>
          <a:noFill/>
          <a:ln w="9525">
            <a:noFill/>
            <a:miter lim="800000"/>
            <a:headEnd/>
            <a:tailEnd/>
          </a:ln>
        </p:spPr>
        <p:txBody>
          <a:bodyPr>
            <a:spAutoFit/>
          </a:bodyPr>
          <a:lstStyle/>
          <a:p>
            <a:r>
              <a:rPr lang="en-US">
                <a:latin typeface="Book Antiqua" pitchFamily="18" charset="0"/>
              </a:rPr>
              <a:t>void Sobel Edges9( ) </a:t>
            </a:r>
          </a:p>
          <a:p>
            <a:r>
              <a:rPr lang="en-US">
                <a:latin typeface="Book Antiqua" pitchFamily="18" charset="0"/>
              </a:rPr>
              <a:t>	{ /* Edge1 partitioning condition is  (i=0) */</a:t>
            </a:r>
          </a:p>
          <a:p>
            <a:r>
              <a:rPr lang="en-US">
                <a:latin typeface="Book Antiqua" pitchFamily="18" charset="0"/>
              </a:rPr>
              <a:t>	  {for (int j=0; j&lt;=(n-1);++j) b [0,j]=0;} </a:t>
            </a:r>
          </a:p>
          <a:p>
            <a:r>
              <a:rPr lang="en-US">
                <a:latin typeface="Book Antiqua" pitchFamily="18" charset="0"/>
              </a:rPr>
              <a:t>	</a:t>
            </a:r>
          </a:p>
          <a:p>
            <a:endParaRPr lang="en-US">
              <a:latin typeface="Book Antiqua" pitchFamily="18" charset="0"/>
            </a:endParaRPr>
          </a:p>
          <a:p>
            <a:endParaRPr lang="en-US">
              <a:latin typeface="Book Antiqua" pitchFamily="18" charset="0"/>
            </a:endParaRPr>
          </a:p>
          <a:p>
            <a:endParaRPr lang="en-US">
              <a:latin typeface="Book Antiqua" pitchFamily="18" charset="0"/>
            </a:endParaRPr>
          </a:p>
          <a:p>
            <a:endParaRPr lang="en-US">
              <a:latin typeface="Book Antiqua" pitchFamily="18" charset="0"/>
            </a:endParaRPr>
          </a:p>
          <a:p>
            <a:r>
              <a:rPr lang="en-US">
                <a:latin typeface="Book Antiqua" pitchFamily="18" charset="0"/>
              </a:rPr>
              <a:t>  	_endthread( ); } 	 </a:t>
            </a:r>
          </a:p>
        </p:txBody>
      </p:sp>
      <p:sp>
        <p:nvSpPr>
          <p:cNvPr id="6" name="Flowchart: Connector 5"/>
          <p:cNvSpPr/>
          <p:nvPr/>
        </p:nvSpPr>
        <p:spPr>
          <a:xfrm>
            <a:off x="3448050" y="3352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
          <p:cNvSpPr/>
          <p:nvPr/>
        </p:nvSpPr>
        <p:spPr>
          <a:xfrm>
            <a:off x="3448050" y="3733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7"/>
          <p:cNvSpPr/>
          <p:nvPr/>
        </p:nvSpPr>
        <p:spPr>
          <a:xfrm>
            <a:off x="3448050" y="4191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Architecture Specializations</a:t>
            </a:r>
            <a:endParaRPr lang="en-US" dirty="0"/>
          </a:p>
        </p:txBody>
      </p:sp>
      <p:pic>
        <p:nvPicPr>
          <p:cNvPr id="844802" name="Picture 2"/>
          <p:cNvPicPr>
            <a:picLocks noGrp="1" noChangeAspect="1" noChangeArrowheads="1"/>
          </p:cNvPicPr>
          <p:nvPr>
            <p:ph idx="1"/>
          </p:nvPr>
        </p:nvPicPr>
        <p:blipFill>
          <a:blip r:embed="rId3" cstate="print"/>
          <a:srcRect/>
          <a:stretch>
            <a:fillRect/>
          </a:stretch>
        </p:blipFill>
        <p:spPr>
          <a:xfrm>
            <a:off x="762000" y="1828800"/>
            <a:ext cx="7620000" cy="41941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Specializations of </a:t>
            </a:r>
            <a:r>
              <a:rPr lang="en-US" dirty="0" err="1" smtClean="0"/>
              <a:t>W.Spart</a:t>
            </a:r>
            <a:endParaRPr lang="en-US" dirty="0"/>
          </a:p>
        </p:txBody>
      </p:sp>
      <p:pic>
        <p:nvPicPr>
          <p:cNvPr id="845826" name="Content Placeholder 3" descr="w-spart-center.png"/>
          <p:cNvPicPr>
            <a:picLocks noGrp="1" noChangeAspect="1"/>
          </p:cNvPicPr>
          <p:nvPr>
            <p:ph idx="1"/>
          </p:nvPr>
        </p:nvPicPr>
        <p:blipFill>
          <a:blip r:embed="rId3" cstate="print"/>
          <a:srcRect/>
          <a:stretch>
            <a:fillRect/>
          </a:stretch>
        </p:blipFill>
        <p:spPr>
          <a:xfrm>
            <a:off x="457200" y="1676400"/>
            <a:ext cx="4876800" cy="2409825"/>
          </a:xfrm>
        </p:spPr>
      </p:pic>
      <p:sp>
        <p:nvSpPr>
          <p:cNvPr id="6" name="Line Callout 1 5"/>
          <p:cNvSpPr/>
          <p:nvPr/>
        </p:nvSpPr>
        <p:spPr>
          <a:xfrm>
            <a:off x="5334000" y="2286000"/>
            <a:ext cx="2590800" cy="838200"/>
          </a:xfrm>
          <a:prstGeom prst="borderCallout1">
            <a:avLst>
              <a:gd name="adj1" fmla="val 18750"/>
              <a:gd name="adj2" fmla="val -8333"/>
              <a:gd name="adj3" fmla="val 127273"/>
              <a:gd name="adj4" fmla="val -401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W.Spart</a:t>
            </a:r>
            <a:r>
              <a:rPr lang="en-US" dirty="0"/>
              <a:t> specialized to center</a:t>
            </a:r>
          </a:p>
        </p:txBody>
      </p:sp>
      <p:pic>
        <p:nvPicPr>
          <p:cNvPr id="845828" name="Picture 2"/>
          <p:cNvPicPr>
            <a:picLocks noChangeAspect="1" noChangeArrowheads="1"/>
          </p:cNvPicPr>
          <p:nvPr/>
        </p:nvPicPr>
        <p:blipFill>
          <a:blip r:embed="rId4" cstate="print"/>
          <a:srcRect/>
          <a:stretch>
            <a:fillRect/>
          </a:stretch>
        </p:blipFill>
        <p:spPr bwMode="auto">
          <a:xfrm>
            <a:off x="3270250" y="3684588"/>
            <a:ext cx="5334000" cy="2620962"/>
          </a:xfrm>
          <a:prstGeom prst="rect">
            <a:avLst/>
          </a:prstGeom>
          <a:noFill/>
          <a:ln w="9525">
            <a:noFill/>
            <a:miter lim="800000"/>
            <a:headEnd/>
            <a:tailEnd/>
          </a:ln>
        </p:spPr>
      </p:pic>
      <p:sp>
        <p:nvSpPr>
          <p:cNvPr id="7" name="Line Callout 1 6"/>
          <p:cNvSpPr/>
          <p:nvPr/>
        </p:nvSpPr>
        <p:spPr>
          <a:xfrm flipH="1">
            <a:off x="762000" y="4648200"/>
            <a:ext cx="1911350" cy="1143000"/>
          </a:xfrm>
          <a:prstGeom prst="borderCallout1">
            <a:avLst>
              <a:gd name="adj1" fmla="val 18750"/>
              <a:gd name="adj2" fmla="val -8333"/>
              <a:gd name="adj3" fmla="val 70713"/>
              <a:gd name="adj4" fmla="val -316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W.Spart</a:t>
            </a:r>
            <a:r>
              <a:rPr lang="en-US" dirty="0"/>
              <a:t> body specialized to edge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Architecture</a:t>
            </a:r>
            <a:endParaRPr lang="en-US" dirty="0"/>
          </a:p>
        </p:txBody>
      </p:sp>
      <p:sp>
        <p:nvSpPr>
          <p:cNvPr id="846850" name="Content Placeholder 2"/>
          <p:cNvSpPr>
            <a:spLocks noGrp="1"/>
          </p:cNvSpPr>
          <p:nvPr>
            <p:ph idx="1"/>
          </p:nvPr>
        </p:nvSpPr>
        <p:spPr>
          <a:xfrm>
            <a:off x="457200" y="1447800"/>
            <a:ext cx="8229600" cy="838200"/>
          </a:xfrm>
        </p:spPr>
        <p:txBody>
          <a:bodyPr/>
          <a:lstStyle/>
          <a:p>
            <a:pPr eaLnBrk="1" hangingPunct="1"/>
            <a:r>
              <a:rPr lang="en-US" smtClean="0"/>
              <a:t>Inline the Intermediate Language (IL)</a:t>
            </a:r>
          </a:p>
        </p:txBody>
      </p:sp>
      <p:sp>
        <p:nvSpPr>
          <p:cNvPr id="20" name="Rounded Rectangle 19"/>
          <p:cNvSpPr/>
          <p:nvPr/>
        </p:nvSpPr>
        <p:spPr>
          <a:xfrm>
            <a:off x="304800" y="2057400"/>
            <a:ext cx="838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Partestx(S-Edge1)</a:t>
            </a:r>
            <a:r>
              <a:rPr lang="en-US" sz="1200" dirty="0">
                <a:solidFill>
                  <a:schemeClr val="bg1">
                    <a:lumMod val="95000"/>
                    <a:lumOff val="5000"/>
                  </a:schemeClr>
                </a:solidFill>
              </a:rPr>
              <a:t>} </a:t>
            </a:r>
            <a:r>
              <a:rPr lang="en-US" sz="1200" b="1" dirty="0">
                <a:solidFill>
                  <a:srgbClr val="FF0000"/>
                </a:solidFill>
                <a:latin typeface="Times New Roman"/>
                <a:ea typeface="Times New Roman"/>
              </a:rPr>
              <a:t>b [i,j]=[</a:t>
            </a:r>
            <a:r>
              <a:rPr lang="en-US" sz="1400" b="1" dirty="0">
                <a:solidFill>
                  <a:srgbClr val="0070C0"/>
                </a:solidFill>
                <a:latin typeface="Times New Roman"/>
                <a:ea typeface="Times New Roman"/>
              </a:rPr>
              <a:t>(a[i,j] </a:t>
            </a:r>
            <a:r>
              <a:rPr lang="en-US" sz="1400" b="1" dirty="0" smtClean="0">
                <a:solidFill>
                  <a:srgbClr val="0070C0"/>
                </a:solidFill>
                <a:latin typeface="Symbol"/>
                <a:ea typeface="Times New Roman"/>
                <a:cs typeface="Times New Roman"/>
              </a:rPr>
              <a:t>Å</a:t>
            </a:r>
            <a:r>
              <a:rPr lang="en-US" sz="1400" b="1" dirty="0" smtClean="0">
                <a:solidFill>
                  <a:srgbClr val="0070C0"/>
                </a:solidFill>
                <a:latin typeface="Times New Roman"/>
                <a:ea typeface="Times New Roman"/>
              </a:rPr>
              <a:t>s-edge1[</a:t>
            </a:r>
            <a:r>
              <a:rPr lang="en-US" sz="1400" b="1" dirty="0" err="1" smtClean="0">
                <a:solidFill>
                  <a:srgbClr val="0070C0"/>
                </a:solidFill>
                <a:latin typeface="Times New Roman"/>
                <a:ea typeface="Times New Roman"/>
              </a:rPr>
              <a:t>p,q</a:t>
            </a:r>
            <a:r>
              <a:rPr lang="en-US" sz="1400" b="1" dirty="0" smtClean="0">
                <a:solidFill>
                  <a:srgbClr val="0070C0"/>
                </a:solidFill>
                <a:latin typeface="Times New Roman"/>
                <a:ea typeface="Times New Roman"/>
              </a:rPr>
              <a:t>])</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a:t>
            </a:r>
            <a:r>
              <a:rPr lang="en-US" sz="1200" b="1" dirty="0" smtClean="0">
                <a:solidFill>
                  <a:srgbClr val="FF0000"/>
                </a:solidFill>
                <a:latin typeface="Times New Roman"/>
                <a:ea typeface="Times New Roman"/>
              </a:rPr>
              <a:t>a[i,j]</a:t>
            </a:r>
            <a:r>
              <a:rPr lang="en-US" sz="1200" b="1" dirty="0" smtClean="0">
                <a:solidFill>
                  <a:srgbClr val="FF0000"/>
                </a:solidFill>
                <a:latin typeface="Symbol"/>
                <a:ea typeface="Times New Roman"/>
                <a:cs typeface="Times New Roman"/>
              </a:rPr>
              <a:t>Å</a:t>
            </a:r>
            <a:r>
              <a:rPr lang="en-US" sz="1200" b="1" dirty="0" smtClean="0">
                <a:solidFill>
                  <a:srgbClr val="FF0000"/>
                </a:solidFill>
                <a:latin typeface="Times New Roman"/>
                <a:ea typeface="Times New Roman"/>
              </a:rPr>
              <a:t>sp-edge1[</a:t>
            </a:r>
            <a:r>
              <a:rPr lang="en-US" sz="1200" b="1" dirty="0" err="1" smtClean="0">
                <a:solidFill>
                  <a:srgbClr val="FF0000"/>
                </a:solidFill>
                <a:latin typeface="Times New Roman"/>
                <a:ea typeface="Times New Roman"/>
              </a:rPr>
              <a:t>p,q</a:t>
            </a:r>
            <a:r>
              <a:rPr lang="en-US" sz="1200" b="1" dirty="0" smtClean="0">
                <a:solidFill>
                  <a:srgbClr val="FF0000"/>
                </a:solidFill>
                <a:latin typeface="Times New Roman"/>
                <a:ea typeface="Times New Roman"/>
              </a:rPr>
              <a:t>])</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5" name="Down Arrow 14"/>
          <p:cNvSpPr/>
          <p:nvPr/>
        </p:nvSpPr>
        <p:spPr>
          <a:xfrm>
            <a:off x="2514600" y="2590800"/>
            <a:ext cx="2286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Partestx</a:t>
            </a:r>
          </a:p>
        </p:txBody>
      </p:sp>
      <p:sp>
        <p:nvSpPr>
          <p:cNvPr id="16" name="Down Arrow 15"/>
          <p:cNvSpPr/>
          <p:nvPr/>
        </p:nvSpPr>
        <p:spPr>
          <a:xfrm>
            <a:off x="5181600" y="2590800"/>
            <a:ext cx="1295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Symbol"/>
                <a:ea typeface="Times New Roman"/>
                <a:cs typeface="Times New Roman"/>
              </a:rPr>
              <a:t>Å</a:t>
            </a:r>
            <a:endParaRPr lang="en-US" b="1" dirty="0">
              <a:solidFill>
                <a:srgbClr val="0070C0"/>
              </a:solidFill>
              <a:latin typeface="Times New Roman"/>
              <a:ea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Architecture</a:t>
            </a:r>
            <a:endParaRPr lang="en-US" dirty="0"/>
          </a:p>
        </p:txBody>
      </p:sp>
      <p:sp>
        <p:nvSpPr>
          <p:cNvPr id="847874" name="Content Placeholder 2"/>
          <p:cNvSpPr>
            <a:spLocks noGrp="1"/>
          </p:cNvSpPr>
          <p:nvPr>
            <p:ph idx="1"/>
          </p:nvPr>
        </p:nvSpPr>
        <p:spPr>
          <a:xfrm>
            <a:off x="457200" y="1447800"/>
            <a:ext cx="8229600" cy="838200"/>
          </a:xfrm>
        </p:spPr>
        <p:txBody>
          <a:bodyPr/>
          <a:lstStyle/>
          <a:p>
            <a:pPr eaLnBrk="1" hangingPunct="1"/>
            <a:r>
              <a:rPr lang="en-US" smtClean="0"/>
              <a:t>Inline the Intermediate Language (IL)</a:t>
            </a:r>
          </a:p>
        </p:txBody>
      </p:sp>
      <p:sp>
        <p:nvSpPr>
          <p:cNvPr id="20" name="Rounded Rectangle 19"/>
          <p:cNvSpPr/>
          <p:nvPr/>
        </p:nvSpPr>
        <p:spPr>
          <a:xfrm>
            <a:off x="304800" y="2057400"/>
            <a:ext cx="838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Partestx(S-Edge1)</a:t>
            </a:r>
            <a:r>
              <a:rPr lang="en-US" sz="1200" dirty="0">
                <a:solidFill>
                  <a:schemeClr val="bg1">
                    <a:lumMod val="95000"/>
                    <a:lumOff val="5000"/>
                  </a:schemeClr>
                </a:solidFill>
              </a:rPr>
              <a:t>} </a:t>
            </a:r>
            <a:r>
              <a:rPr lang="en-US" sz="1200" b="1" dirty="0">
                <a:solidFill>
                  <a:srgbClr val="FF0000"/>
                </a:solidFill>
                <a:latin typeface="Times New Roman"/>
                <a:ea typeface="Times New Roman"/>
              </a:rPr>
              <a:t>b [i,j]=[</a:t>
            </a:r>
            <a:r>
              <a:rPr lang="en-US" sz="1400" b="1" dirty="0">
                <a:solidFill>
                  <a:srgbClr val="0070C0"/>
                </a:solidFill>
                <a:latin typeface="Times New Roman"/>
                <a:ea typeface="Times New Roman"/>
              </a:rPr>
              <a:t>(a[i,j] </a:t>
            </a:r>
            <a:r>
              <a:rPr lang="en-US" sz="1400" b="1" dirty="0" smtClean="0">
                <a:solidFill>
                  <a:srgbClr val="0070C0"/>
                </a:solidFill>
                <a:latin typeface="Symbol"/>
                <a:ea typeface="Times New Roman"/>
                <a:cs typeface="Times New Roman"/>
              </a:rPr>
              <a:t>Å</a:t>
            </a:r>
            <a:r>
              <a:rPr lang="en-US" sz="1400" b="1" dirty="0" smtClean="0">
                <a:solidFill>
                  <a:srgbClr val="0070C0"/>
                </a:solidFill>
                <a:latin typeface="Times New Roman"/>
                <a:ea typeface="Times New Roman"/>
              </a:rPr>
              <a:t>s-Edge1[</a:t>
            </a:r>
            <a:r>
              <a:rPr lang="en-US" sz="1400" b="1" dirty="0" err="1" smtClean="0">
                <a:solidFill>
                  <a:srgbClr val="0070C0"/>
                </a:solidFill>
                <a:latin typeface="Times New Roman"/>
                <a:ea typeface="Times New Roman"/>
              </a:rPr>
              <a:t>p,q</a:t>
            </a:r>
            <a:r>
              <a:rPr lang="en-US" sz="1400" b="1" dirty="0" smtClean="0">
                <a:solidFill>
                  <a:srgbClr val="0070C0"/>
                </a:solidFill>
                <a:latin typeface="Times New Roman"/>
                <a:ea typeface="Times New Roman"/>
              </a:rPr>
              <a:t>])</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a:t>
            </a:r>
            <a:r>
              <a:rPr lang="en-US" sz="1200" b="1" dirty="0" smtClean="0">
                <a:solidFill>
                  <a:srgbClr val="FF0000"/>
                </a:solidFill>
                <a:latin typeface="Times New Roman"/>
                <a:ea typeface="Times New Roman"/>
              </a:rPr>
              <a:t>a[i,j]</a:t>
            </a:r>
            <a:r>
              <a:rPr lang="en-US" sz="1200" b="1" dirty="0" smtClean="0">
                <a:solidFill>
                  <a:srgbClr val="FF0000"/>
                </a:solidFill>
                <a:latin typeface="Symbol"/>
                <a:ea typeface="Times New Roman"/>
                <a:cs typeface="Times New Roman"/>
              </a:rPr>
              <a:t>Å</a:t>
            </a:r>
            <a:r>
              <a:rPr lang="en-US" sz="1200" b="1" dirty="0" smtClean="0">
                <a:solidFill>
                  <a:srgbClr val="FF0000"/>
                </a:solidFill>
                <a:latin typeface="Times New Roman"/>
                <a:ea typeface="Times New Roman"/>
              </a:rPr>
              <a:t>sp-edge1[</a:t>
            </a:r>
            <a:r>
              <a:rPr lang="en-US" sz="1200" b="1" dirty="0" err="1" smtClean="0">
                <a:solidFill>
                  <a:srgbClr val="FF0000"/>
                </a:solidFill>
                <a:latin typeface="Times New Roman"/>
                <a:ea typeface="Times New Roman"/>
              </a:rPr>
              <a:t>p,q</a:t>
            </a:r>
            <a:r>
              <a:rPr lang="en-US" sz="1200" b="1" dirty="0" smtClean="0">
                <a:solidFill>
                  <a:srgbClr val="FF0000"/>
                </a:solidFill>
                <a:latin typeface="Times New Roman"/>
                <a:ea typeface="Times New Roman"/>
              </a:rPr>
              <a:t>])</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4" name="Rounded Rectangle 13"/>
          <p:cNvSpPr/>
          <p:nvPr/>
        </p:nvSpPr>
        <p:spPr>
          <a:xfrm>
            <a:off x="457200" y="3048000"/>
            <a:ext cx="7924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((sum(p q) {0&lt;= p&lt;=2, 0&lt;=q&lt;=2}   </a:t>
            </a:r>
          </a:p>
          <a:p>
            <a:pPr fontAlgn="auto">
              <a:spcBef>
                <a:spcPts val="0"/>
              </a:spcBef>
              <a:spcAft>
                <a:spcPts val="0"/>
              </a:spcAft>
              <a:defRPr/>
            </a:pPr>
            <a:r>
              <a:rPr lang="en-US" sz="1400" b="1" dirty="0">
                <a:solidFill>
                  <a:srgbClr val="0070C0"/>
                </a:solidFill>
                <a:latin typeface="Times New Roman"/>
                <a:ea typeface="Times New Roman"/>
              </a:rPr>
              <a:t>				                 (* (aref a (row s-Edge1 a[i,j] p q)  </a:t>
            </a:r>
          </a:p>
          <a:p>
            <a:pPr fontAlgn="auto">
              <a:spcBef>
                <a:spcPts val="0"/>
              </a:spcBef>
              <a:spcAft>
                <a:spcPts val="0"/>
              </a:spcAft>
              <a:defRPr/>
            </a:pPr>
            <a:r>
              <a:rPr lang="en-US" sz="1400" b="1" dirty="0">
                <a:solidFill>
                  <a:srgbClr val="0070C0"/>
                </a:solidFill>
                <a:latin typeface="Times New Roman"/>
                <a:ea typeface="Times New Roman"/>
              </a:rPr>
              <a:t>			                                                      (col s-Edge1 a[i,j] p q) ) </a:t>
            </a:r>
          </a:p>
          <a:p>
            <a:pPr fontAlgn="auto">
              <a:spcBef>
                <a:spcPts val="0"/>
              </a:spcBef>
              <a:spcAft>
                <a:spcPts val="0"/>
              </a:spcAft>
              <a:defRPr/>
            </a:pPr>
            <a:r>
              <a:rPr lang="en-US" sz="1400" b="1" dirty="0">
                <a:solidFill>
                  <a:srgbClr val="0070C0"/>
                </a:solidFill>
                <a:latin typeface="Times New Roman"/>
                <a:ea typeface="Times New Roman"/>
              </a:rPr>
              <a:t>			                                          (w s-Edge1 a[i,j] p q))))</a:t>
            </a:r>
            <a:r>
              <a:rPr lang="en-US" sz="1400" b="1" baseline="30000" dirty="0">
                <a:solidFill>
                  <a:srgbClr val="0070C0"/>
                </a:solidFill>
                <a:latin typeface="Times New Roman"/>
                <a:ea typeface="Times New Roman"/>
              </a:rPr>
              <a:t>2</a:t>
            </a:r>
            <a:endParaRPr lang="en-US" sz="1200" b="1" dirty="0">
              <a:solidFill>
                <a:srgbClr val="FF0000"/>
              </a:solidFill>
              <a:latin typeface="Times New Roman"/>
              <a:ea typeface="Times New Roman"/>
            </a:endParaRPr>
          </a:p>
          <a:p>
            <a:pPr fontAlgn="auto">
              <a:spcBef>
                <a:spcPts val="0"/>
              </a:spcBef>
              <a:spcAft>
                <a:spcPts val="0"/>
              </a:spcAft>
              <a:defRPr/>
            </a:pPr>
            <a:r>
              <a:rPr lang="en-US" sz="1200" b="1" dirty="0">
                <a:solidFill>
                  <a:srgbClr val="FF0000"/>
                </a:solidFill>
                <a:latin typeface="Times New Roman"/>
                <a:ea typeface="Times New Roman"/>
              </a:rPr>
              <a:t>           			                                  +   (convolution using sp-Edge1)</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5" name="Down Arrow 14"/>
          <p:cNvSpPr/>
          <p:nvPr/>
        </p:nvSpPr>
        <p:spPr>
          <a:xfrm>
            <a:off x="2514600" y="2590800"/>
            <a:ext cx="2286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Partestx</a:t>
            </a:r>
          </a:p>
        </p:txBody>
      </p:sp>
      <p:sp>
        <p:nvSpPr>
          <p:cNvPr id="16" name="Down Arrow 15"/>
          <p:cNvSpPr/>
          <p:nvPr/>
        </p:nvSpPr>
        <p:spPr>
          <a:xfrm>
            <a:off x="5181600" y="2590800"/>
            <a:ext cx="1295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Symbol"/>
                <a:ea typeface="Times New Roman"/>
                <a:cs typeface="Times New Roman"/>
              </a:rPr>
              <a:t>Å</a:t>
            </a:r>
            <a:endParaRPr lang="en-US" b="1" dirty="0">
              <a:solidFill>
                <a:srgbClr val="0070C0"/>
              </a:solidFill>
              <a:latin typeface="Times New Roman"/>
              <a:ea typeface="Times New Roman"/>
            </a:endParaRPr>
          </a:p>
        </p:txBody>
      </p:sp>
      <p:sp>
        <p:nvSpPr>
          <p:cNvPr id="25" name="Down Arrow 24"/>
          <p:cNvSpPr/>
          <p:nvPr/>
        </p:nvSpPr>
        <p:spPr>
          <a:xfrm>
            <a:off x="5334000" y="4114800"/>
            <a:ext cx="11430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row</a:t>
            </a:r>
          </a:p>
        </p:txBody>
      </p:sp>
      <p:sp>
        <p:nvSpPr>
          <p:cNvPr id="26" name="Down Arrow 25"/>
          <p:cNvSpPr/>
          <p:nvPr/>
        </p:nvSpPr>
        <p:spPr>
          <a:xfrm>
            <a:off x="6477000" y="41148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col</a:t>
            </a:r>
          </a:p>
        </p:txBody>
      </p:sp>
      <p:sp>
        <p:nvSpPr>
          <p:cNvPr id="27" name="Down Arrow 26"/>
          <p:cNvSpPr/>
          <p:nvPr/>
        </p:nvSpPr>
        <p:spPr>
          <a:xfrm>
            <a:off x="4343400" y="41148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Inlining Specialized Partitioning Condition</a:t>
            </a:r>
            <a:endParaRPr lang="en-US" dirty="0"/>
          </a:p>
        </p:txBody>
      </p:sp>
      <p:pic>
        <p:nvPicPr>
          <p:cNvPr id="4" name="Content Placeholder 3" descr="InliningPartitioningCondition.PNG"/>
          <p:cNvPicPr>
            <a:picLocks noGrp="1" noChangeAspect="1"/>
          </p:cNvPicPr>
          <p:nvPr>
            <p:ph idx="1"/>
          </p:nvPr>
        </p:nvPicPr>
        <p:blipFill>
          <a:blip r:embed="rId3" cstate="print"/>
          <a:stretch>
            <a:fillRect/>
          </a:stretch>
        </p:blipFill>
        <p:spPr>
          <a:xfrm>
            <a:off x="1667430" y="1524000"/>
            <a:ext cx="6181170" cy="47085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Inlining Convolution Definition</a:t>
            </a:r>
            <a:endParaRPr lang="en-US" dirty="0"/>
          </a:p>
        </p:txBody>
      </p:sp>
      <p:pic>
        <p:nvPicPr>
          <p:cNvPr id="4" name="Content Placeholder 3" descr="ConvOpInlining.PNG"/>
          <p:cNvPicPr>
            <a:picLocks noGrp="1" noChangeAspect="1"/>
          </p:cNvPicPr>
          <p:nvPr>
            <p:ph idx="1"/>
          </p:nvPr>
        </p:nvPicPr>
        <p:blipFill>
          <a:blip r:embed="rId3" cstate="print"/>
          <a:stretch>
            <a:fillRect/>
          </a:stretch>
        </p:blipFill>
        <p:spPr>
          <a:xfrm>
            <a:off x="1457739" y="1447800"/>
            <a:ext cx="6228522" cy="47085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Architecture</a:t>
            </a:r>
            <a:endParaRPr lang="en-US" dirty="0"/>
          </a:p>
        </p:txBody>
      </p:sp>
      <p:sp>
        <p:nvSpPr>
          <p:cNvPr id="849922" name="Content Placeholder 2"/>
          <p:cNvSpPr>
            <a:spLocks noGrp="1"/>
          </p:cNvSpPr>
          <p:nvPr>
            <p:ph idx="1"/>
          </p:nvPr>
        </p:nvSpPr>
        <p:spPr>
          <a:xfrm>
            <a:off x="457200" y="1447800"/>
            <a:ext cx="8229600" cy="838200"/>
          </a:xfrm>
        </p:spPr>
        <p:txBody>
          <a:bodyPr/>
          <a:lstStyle/>
          <a:p>
            <a:pPr eaLnBrk="1" hangingPunct="1"/>
            <a:r>
              <a:rPr lang="en-US" smtClean="0"/>
              <a:t>Inline the Intermediate Language (IL)</a:t>
            </a:r>
          </a:p>
        </p:txBody>
      </p:sp>
      <p:sp>
        <p:nvSpPr>
          <p:cNvPr id="20" name="Rounded Rectangle 19"/>
          <p:cNvSpPr/>
          <p:nvPr/>
        </p:nvSpPr>
        <p:spPr>
          <a:xfrm>
            <a:off x="304800" y="2057400"/>
            <a:ext cx="8458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Partestx(S-Edge1)</a:t>
            </a:r>
            <a:r>
              <a:rPr lang="en-US" sz="1200" dirty="0">
                <a:solidFill>
                  <a:schemeClr val="bg1">
                    <a:lumMod val="95000"/>
                    <a:lumOff val="5000"/>
                  </a:schemeClr>
                </a:solidFill>
              </a:rPr>
              <a:t>} </a:t>
            </a:r>
            <a:r>
              <a:rPr lang="en-US" sz="1200" b="1" dirty="0">
                <a:solidFill>
                  <a:srgbClr val="FF0000"/>
                </a:solidFill>
                <a:latin typeface="Times New Roman"/>
                <a:ea typeface="Times New Roman"/>
              </a:rPr>
              <a:t>b [i,j]=[</a:t>
            </a:r>
            <a:r>
              <a:rPr lang="en-US" sz="1400" b="1" dirty="0">
                <a:solidFill>
                  <a:srgbClr val="0070C0"/>
                </a:solidFill>
                <a:latin typeface="Times New Roman"/>
                <a:ea typeface="Times New Roman"/>
              </a:rPr>
              <a:t>(a[i,j] </a:t>
            </a:r>
            <a:r>
              <a:rPr lang="en-US" sz="1400" b="1" dirty="0" smtClean="0">
                <a:solidFill>
                  <a:srgbClr val="0070C0"/>
                </a:solidFill>
                <a:latin typeface="Symbol"/>
                <a:ea typeface="Times New Roman"/>
                <a:cs typeface="Times New Roman"/>
              </a:rPr>
              <a:t>Å</a:t>
            </a:r>
            <a:r>
              <a:rPr lang="en-US" sz="1400" b="1" dirty="0" smtClean="0">
                <a:solidFill>
                  <a:srgbClr val="0070C0"/>
                </a:solidFill>
                <a:latin typeface="Times New Roman"/>
                <a:ea typeface="Times New Roman"/>
              </a:rPr>
              <a:t>s-Edge1[</a:t>
            </a:r>
            <a:r>
              <a:rPr lang="en-US" sz="1400" b="1" dirty="0" err="1" smtClean="0">
                <a:solidFill>
                  <a:srgbClr val="0070C0"/>
                </a:solidFill>
                <a:latin typeface="Times New Roman"/>
                <a:ea typeface="Times New Roman"/>
              </a:rPr>
              <a:t>p,q</a:t>
            </a:r>
            <a:r>
              <a:rPr lang="en-US" sz="1400" b="1" dirty="0" smtClean="0">
                <a:solidFill>
                  <a:srgbClr val="0070C0"/>
                </a:solidFill>
                <a:latin typeface="Times New Roman"/>
                <a:ea typeface="Times New Roman"/>
              </a:rPr>
              <a:t>])</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a:t>
            </a:r>
            <a:r>
              <a:rPr lang="en-US" sz="1200" b="1" dirty="0" smtClean="0">
                <a:solidFill>
                  <a:srgbClr val="FF0000"/>
                </a:solidFill>
                <a:latin typeface="Times New Roman"/>
                <a:ea typeface="Times New Roman"/>
              </a:rPr>
              <a:t>a[i,j]</a:t>
            </a:r>
            <a:r>
              <a:rPr lang="en-US" sz="1200" b="1" dirty="0" smtClean="0">
                <a:solidFill>
                  <a:srgbClr val="FF0000"/>
                </a:solidFill>
                <a:latin typeface="Symbol"/>
                <a:ea typeface="Times New Roman"/>
                <a:cs typeface="Times New Roman"/>
              </a:rPr>
              <a:t>Å</a:t>
            </a:r>
            <a:r>
              <a:rPr lang="en-US" sz="1200" b="1" dirty="0" smtClean="0">
                <a:solidFill>
                  <a:srgbClr val="FF0000"/>
                </a:solidFill>
                <a:latin typeface="Times New Roman"/>
                <a:ea typeface="Times New Roman"/>
              </a:rPr>
              <a:t>sp-Edge1[</a:t>
            </a:r>
            <a:r>
              <a:rPr lang="en-US" sz="1200" b="1" dirty="0" err="1" smtClean="0">
                <a:solidFill>
                  <a:srgbClr val="FF0000"/>
                </a:solidFill>
                <a:latin typeface="Times New Roman"/>
                <a:ea typeface="Times New Roman"/>
              </a:rPr>
              <a:t>p,q</a:t>
            </a:r>
            <a:r>
              <a:rPr lang="en-US" sz="1200" b="1" dirty="0" smtClean="0">
                <a:solidFill>
                  <a:srgbClr val="FF0000"/>
                </a:solidFill>
                <a:latin typeface="Times New Roman"/>
                <a:ea typeface="Times New Roman"/>
              </a:rPr>
              <a:t>])</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4" name="Rounded Rectangle 13"/>
          <p:cNvSpPr/>
          <p:nvPr/>
        </p:nvSpPr>
        <p:spPr>
          <a:xfrm>
            <a:off x="457200" y="3048000"/>
            <a:ext cx="7924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((sum (p q) {0&lt;= p&lt;=2, 0&lt;=q&lt;=2}   </a:t>
            </a:r>
          </a:p>
          <a:p>
            <a:pPr fontAlgn="auto">
              <a:spcBef>
                <a:spcPts val="0"/>
              </a:spcBef>
              <a:spcAft>
                <a:spcPts val="0"/>
              </a:spcAft>
              <a:defRPr/>
            </a:pPr>
            <a:r>
              <a:rPr lang="en-US" sz="1400" b="1" dirty="0">
                <a:solidFill>
                  <a:srgbClr val="0070C0"/>
                </a:solidFill>
                <a:latin typeface="Times New Roman"/>
                <a:ea typeface="Times New Roman"/>
              </a:rPr>
              <a:t>				                 (* (aref a (row s-Edge1 a[i,j] p q)  </a:t>
            </a:r>
          </a:p>
          <a:p>
            <a:pPr fontAlgn="auto">
              <a:spcBef>
                <a:spcPts val="0"/>
              </a:spcBef>
              <a:spcAft>
                <a:spcPts val="0"/>
              </a:spcAft>
              <a:defRPr/>
            </a:pPr>
            <a:r>
              <a:rPr lang="en-US" sz="1400" b="1" dirty="0">
                <a:solidFill>
                  <a:srgbClr val="0070C0"/>
                </a:solidFill>
                <a:latin typeface="Times New Roman"/>
                <a:ea typeface="Times New Roman"/>
              </a:rPr>
              <a:t>			                                                      (col s-Edge1 a[i,j] p q) ) </a:t>
            </a:r>
          </a:p>
          <a:p>
            <a:pPr fontAlgn="auto">
              <a:spcBef>
                <a:spcPts val="0"/>
              </a:spcBef>
              <a:spcAft>
                <a:spcPts val="0"/>
              </a:spcAft>
              <a:defRPr/>
            </a:pPr>
            <a:r>
              <a:rPr lang="en-US" sz="1400" b="1" dirty="0">
                <a:solidFill>
                  <a:srgbClr val="0070C0"/>
                </a:solidFill>
                <a:latin typeface="Times New Roman"/>
                <a:ea typeface="Times New Roman"/>
              </a:rPr>
              <a:t>			                                          (w s-Edge1 a[i,j] p q))))</a:t>
            </a:r>
            <a:r>
              <a:rPr lang="en-US" sz="1400" b="1" baseline="30000" dirty="0">
                <a:solidFill>
                  <a:srgbClr val="0070C0"/>
                </a:solidFill>
                <a:latin typeface="Times New Roman"/>
                <a:ea typeface="Times New Roman"/>
              </a:rPr>
              <a:t>2</a:t>
            </a:r>
            <a:endParaRPr lang="en-US" sz="1200" b="1" dirty="0">
              <a:solidFill>
                <a:srgbClr val="FF0000"/>
              </a:solidFill>
              <a:latin typeface="Times New Roman"/>
              <a:ea typeface="Times New Roman"/>
            </a:endParaRPr>
          </a:p>
          <a:p>
            <a:pPr fontAlgn="auto">
              <a:spcBef>
                <a:spcPts val="0"/>
              </a:spcBef>
              <a:spcAft>
                <a:spcPts val="0"/>
              </a:spcAft>
              <a:defRPr/>
            </a:pPr>
            <a:r>
              <a:rPr lang="en-US" sz="1200" b="1" dirty="0">
                <a:solidFill>
                  <a:srgbClr val="FF0000"/>
                </a:solidFill>
                <a:latin typeface="Times New Roman"/>
                <a:ea typeface="Times New Roman"/>
              </a:rPr>
              <a:t>           			                                  +   (convolution using sp-Edge1)</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5" name="Down Arrow 14"/>
          <p:cNvSpPr/>
          <p:nvPr/>
        </p:nvSpPr>
        <p:spPr>
          <a:xfrm>
            <a:off x="2514600" y="2590800"/>
            <a:ext cx="2286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Partestx</a:t>
            </a:r>
          </a:p>
        </p:txBody>
      </p:sp>
      <p:sp>
        <p:nvSpPr>
          <p:cNvPr id="16" name="Down Arrow 15"/>
          <p:cNvSpPr/>
          <p:nvPr/>
        </p:nvSpPr>
        <p:spPr>
          <a:xfrm>
            <a:off x="5181600" y="2590800"/>
            <a:ext cx="1295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Symbol"/>
                <a:ea typeface="Times New Roman"/>
                <a:cs typeface="Times New Roman"/>
              </a:rPr>
              <a:t>Å</a:t>
            </a:r>
            <a:endParaRPr lang="en-US" b="1" dirty="0">
              <a:solidFill>
                <a:srgbClr val="0070C0"/>
              </a:solidFill>
              <a:latin typeface="Times New Roman"/>
              <a:ea typeface="Times New Roman"/>
            </a:endParaRPr>
          </a:p>
        </p:txBody>
      </p:sp>
      <p:sp>
        <p:nvSpPr>
          <p:cNvPr id="17" name="Rounded Rectangle 16"/>
          <p:cNvSpPr/>
          <p:nvPr/>
        </p:nvSpPr>
        <p:spPr>
          <a:xfrm>
            <a:off x="609600" y="4419600"/>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((sum (p q) {0&lt;= p&lt;=2, 0&lt;=q&lt;=2}   </a:t>
            </a:r>
          </a:p>
          <a:p>
            <a:pPr fontAlgn="auto">
              <a:spcBef>
                <a:spcPts val="0"/>
              </a:spcBef>
              <a:spcAft>
                <a:spcPts val="0"/>
              </a:spcAft>
              <a:defRPr/>
            </a:pPr>
            <a:r>
              <a:rPr lang="en-US" sz="1400" b="1" dirty="0">
                <a:solidFill>
                  <a:srgbClr val="0070C0"/>
                </a:solidFill>
                <a:latin typeface="Times New Roman"/>
                <a:ea typeface="Times New Roman"/>
              </a:rPr>
              <a:t>				                 (* (aref a (+ 0  (+ p -1))</a:t>
            </a:r>
          </a:p>
          <a:p>
            <a:pPr fontAlgn="auto">
              <a:spcBef>
                <a:spcPts val="0"/>
              </a:spcBef>
              <a:spcAft>
                <a:spcPts val="0"/>
              </a:spcAft>
              <a:defRPr/>
            </a:pPr>
            <a:r>
              <a:rPr lang="en-US" sz="1400" b="1" dirty="0">
                <a:solidFill>
                  <a:srgbClr val="0070C0"/>
                </a:solidFill>
                <a:latin typeface="Times New Roman"/>
                <a:ea typeface="Times New Roman"/>
              </a:rPr>
              <a:t>			                                                      (+ j (+ q -1))) </a:t>
            </a:r>
          </a:p>
          <a:p>
            <a:pPr fontAlgn="auto">
              <a:spcBef>
                <a:spcPts val="0"/>
              </a:spcBef>
              <a:spcAft>
                <a:spcPts val="0"/>
              </a:spcAft>
              <a:defRPr/>
            </a:pPr>
            <a:r>
              <a:rPr lang="en-US" sz="1400" b="1" dirty="0">
                <a:solidFill>
                  <a:srgbClr val="0070C0"/>
                </a:solidFill>
                <a:latin typeface="Times New Roman"/>
                <a:ea typeface="Times New Roman"/>
              </a:rPr>
              <a:t>			                                           0)))</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(“convolution using sp-Edge1” )</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25" name="Down Arrow 24"/>
          <p:cNvSpPr/>
          <p:nvPr/>
        </p:nvSpPr>
        <p:spPr>
          <a:xfrm>
            <a:off x="5334000" y="4114800"/>
            <a:ext cx="11430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row</a:t>
            </a:r>
          </a:p>
        </p:txBody>
      </p:sp>
      <p:sp>
        <p:nvSpPr>
          <p:cNvPr id="26" name="Down Arrow 25"/>
          <p:cNvSpPr/>
          <p:nvPr/>
        </p:nvSpPr>
        <p:spPr>
          <a:xfrm>
            <a:off x="6477000" y="41148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col</a:t>
            </a:r>
          </a:p>
        </p:txBody>
      </p:sp>
      <p:sp>
        <p:nvSpPr>
          <p:cNvPr id="27" name="Down Arrow 26"/>
          <p:cNvSpPr/>
          <p:nvPr/>
        </p:nvSpPr>
        <p:spPr>
          <a:xfrm>
            <a:off x="4343400" y="41148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Architecture</a:t>
            </a:r>
            <a:endParaRPr lang="en-US" dirty="0"/>
          </a:p>
        </p:txBody>
      </p:sp>
      <p:sp>
        <p:nvSpPr>
          <p:cNvPr id="851970" name="Content Placeholder 2"/>
          <p:cNvSpPr>
            <a:spLocks noGrp="1"/>
          </p:cNvSpPr>
          <p:nvPr>
            <p:ph idx="1"/>
          </p:nvPr>
        </p:nvSpPr>
        <p:spPr>
          <a:xfrm>
            <a:off x="457200" y="1295400"/>
            <a:ext cx="8229600" cy="838200"/>
          </a:xfrm>
        </p:spPr>
        <p:txBody>
          <a:bodyPr/>
          <a:lstStyle/>
          <a:p>
            <a:pPr eaLnBrk="1" hangingPunct="1"/>
            <a:r>
              <a:rPr lang="en-US" smtClean="0"/>
              <a:t>Inline the Intermediate Language (IL)</a:t>
            </a:r>
          </a:p>
        </p:txBody>
      </p:sp>
      <p:sp>
        <p:nvSpPr>
          <p:cNvPr id="20" name="Rounded Rectangle 19"/>
          <p:cNvSpPr/>
          <p:nvPr/>
        </p:nvSpPr>
        <p:spPr>
          <a:xfrm>
            <a:off x="304800" y="1905000"/>
            <a:ext cx="8534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Partestx(S-Edge1)</a:t>
            </a:r>
            <a:r>
              <a:rPr lang="en-US" sz="1200" dirty="0">
                <a:solidFill>
                  <a:schemeClr val="bg1">
                    <a:lumMod val="95000"/>
                    <a:lumOff val="5000"/>
                  </a:schemeClr>
                </a:solidFill>
              </a:rPr>
              <a:t>} </a:t>
            </a:r>
            <a:r>
              <a:rPr lang="en-US" sz="1200" b="1" dirty="0">
                <a:solidFill>
                  <a:srgbClr val="FF0000"/>
                </a:solidFill>
                <a:latin typeface="Times New Roman"/>
                <a:ea typeface="Times New Roman"/>
              </a:rPr>
              <a:t>b [i,j]=[</a:t>
            </a:r>
            <a:r>
              <a:rPr lang="en-US" sz="1400" b="1" dirty="0">
                <a:solidFill>
                  <a:srgbClr val="0070C0"/>
                </a:solidFill>
                <a:latin typeface="Times New Roman"/>
                <a:ea typeface="Times New Roman"/>
              </a:rPr>
              <a:t>(a[i,j] </a:t>
            </a:r>
            <a:r>
              <a:rPr lang="en-US" sz="1400" b="1" dirty="0" smtClean="0">
                <a:solidFill>
                  <a:srgbClr val="0070C0"/>
                </a:solidFill>
                <a:latin typeface="Symbol"/>
                <a:ea typeface="Times New Roman"/>
                <a:cs typeface="Times New Roman"/>
              </a:rPr>
              <a:t>Å</a:t>
            </a:r>
            <a:r>
              <a:rPr lang="en-US" sz="1400" b="1" dirty="0" smtClean="0">
                <a:solidFill>
                  <a:srgbClr val="0070C0"/>
                </a:solidFill>
                <a:latin typeface="Times New Roman"/>
                <a:ea typeface="Times New Roman"/>
              </a:rPr>
              <a:t>s-Edge1[</a:t>
            </a:r>
            <a:r>
              <a:rPr lang="en-US" sz="1400" b="1" dirty="0" err="1" smtClean="0">
                <a:solidFill>
                  <a:srgbClr val="0070C0"/>
                </a:solidFill>
                <a:latin typeface="Times New Roman"/>
                <a:ea typeface="Times New Roman"/>
              </a:rPr>
              <a:t>p,q</a:t>
            </a:r>
            <a:r>
              <a:rPr lang="en-US" sz="1400" b="1" dirty="0" smtClean="0">
                <a:solidFill>
                  <a:srgbClr val="0070C0"/>
                </a:solidFill>
                <a:latin typeface="Times New Roman"/>
                <a:ea typeface="Times New Roman"/>
              </a:rPr>
              <a:t>])</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a:t>
            </a:r>
            <a:r>
              <a:rPr lang="en-US" sz="1200" b="1" dirty="0" smtClean="0">
                <a:solidFill>
                  <a:srgbClr val="FF0000"/>
                </a:solidFill>
                <a:latin typeface="Times New Roman"/>
                <a:ea typeface="Times New Roman"/>
              </a:rPr>
              <a:t>a[i,j]</a:t>
            </a:r>
            <a:r>
              <a:rPr lang="en-US" sz="1200" b="1" dirty="0" smtClean="0">
                <a:solidFill>
                  <a:srgbClr val="FF0000"/>
                </a:solidFill>
                <a:latin typeface="Symbol"/>
                <a:ea typeface="Times New Roman"/>
                <a:cs typeface="Times New Roman"/>
              </a:rPr>
              <a:t>Å</a:t>
            </a:r>
            <a:r>
              <a:rPr lang="en-US" sz="1200" b="1" dirty="0" smtClean="0">
                <a:solidFill>
                  <a:srgbClr val="FF0000"/>
                </a:solidFill>
                <a:latin typeface="Times New Roman"/>
                <a:ea typeface="Times New Roman"/>
              </a:rPr>
              <a:t>sp-Edge1[</a:t>
            </a:r>
            <a:r>
              <a:rPr lang="en-US" sz="1200" b="1" dirty="0" err="1" smtClean="0">
                <a:solidFill>
                  <a:srgbClr val="FF0000"/>
                </a:solidFill>
                <a:latin typeface="Times New Roman"/>
                <a:ea typeface="Times New Roman"/>
              </a:rPr>
              <a:t>p,q</a:t>
            </a:r>
            <a:r>
              <a:rPr lang="en-US" sz="1200" b="1" dirty="0" smtClean="0">
                <a:solidFill>
                  <a:srgbClr val="FF0000"/>
                </a:solidFill>
                <a:latin typeface="Times New Roman"/>
                <a:ea typeface="Times New Roman"/>
              </a:rPr>
              <a:t>])</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4" name="Rounded Rectangle 13"/>
          <p:cNvSpPr/>
          <p:nvPr/>
        </p:nvSpPr>
        <p:spPr>
          <a:xfrm>
            <a:off x="457200" y="2895600"/>
            <a:ext cx="7924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((sum (p q) {0&lt;= p&lt;=2, 0&lt;=q&lt;=2}   </a:t>
            </a:r>
          </a:p>
          <a:p>
            <a:pPr fontAlgn="auto">
              <a:spcBef>
                <a:spcPts val="0"/>
              </a:spcBef>
              <a:spcAft>
                <a:spcPts val="0"/>
              </a:spcAft>
              <a:defRPr/>
            </a:pPr>
            <a:r>
              <a:rPr lang="en-US" sz="1400" b="1" dirty="0">
                <a:solidFill>
                  <a:srgbClr val="0070C0"/>
                </a:solidFill>
                <a:latin typeface="Times New Roman"/>
                <a:ea typeface="Times New Roman"/>
              </a:rPr>
              <a:t>				                 (* (aref a (row s-Edge1 a[i,j] p q)  </a:t>
            </a:r>
          </a:p>
          <a:p>
            <a:pPr fontAlgn="auto">
              <a:spcBef>
                <a:spcPts val="0"/>
              </a:spcBef>
              <a:spcAft>
                <a:spcPts val="0"/>
              </a:spcAft>
              <a:defRPr/>
            </a:pPr>
            <a:r>
              <a:rPr lang="en-US" sz="1400" b="1" dirty="0">
                <a:solidFill>
                  <a:srgbClr val="0070C0"/>
                </a:solidFill>
                <a:latin typeface="Times New Roman"/>
                <a:ea typeface="Times New Roman"/>
              </a:rPr>
              <a:t>			                                                      (col s-Edge1 a[i,j] p q) ) </a:t>
            </a:r>
          </a:p>
          <a:p>
            <a:pPr fontAlgn="auto">
              <a:spcBef>
                <a:spcPts val="0"/>
              </a:spcBef>
              <a:spcAft>
                <a:spcPts val="0"/>
              </a:spcAft>
              <a:defRPr/>
            </a:pPr>
            <a:r>
              <a:rPr lang="en-US" sz="1400" b="1" dirty="0">
                <a:solidFill>
                  <a:srgbClr val="0070C0"/>
                </a:solidFill>
                <a:latin typeface="Times New Roman"/>
                <a:ea typeface="Times New Roman"/>
              </a:rPr>
              <a:t>			                                          (w s-Edge1 a[i,j] p q))))</a:t>
            </a:r>
            <a:r>
              <a:rPr lang="en-US" sz="1400" b="1" baseline="30000" dirty="0">
                <a:solidFill>
                  <a:srgbClr val="0070C0"/>
                </a:solidFill>
                <a:latin typeface="Times New Roman"/>
                <a:ea typeface="Times New Roman"/>
              </a:rPr>
              <a:t>2</a:t>
            </a:r>
            <a:endParaRPr lang="en-US" sz="1200" b="1" dirty="0">
              <a:solidFill>
                <a:srgbClr val="FF0000"/>
              </a:solidFill>
              <a:latin typeface="Times New Roman"/>
              <a:ea typeface="Times New Roman"/>
            </a:endParaRPr>
          </a:p>
          <a:p>
            <a:pPr fontAlgn="auto">
              <a:spcBef>
                <a:spcPts val="0"/>
              </a:spcBef>
              <a:spcAft>
                <a:spcPts val="0"/>
              </a:spcAft>
              <a:defRPr/>
            </a:pPr>
            <a:r>
              <a:rPr lang="en-US" sz="1200" b="1" dirty="0">
                <a:solidFill>
                  <a:srgbClr val="FF0000"/>
                </a:solidFill>
                <a:latin typeface="Times New Roman"/>
                <a:ea typeface="Times New Roman"/>
              </a:rPr>
              <a:t>           			                                  +   (convolution using sp-Edge1)</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5" name="Down Arrow 14"/>
          <p:cNvSpPr/>
          <p:nvPr/>
        </p:nvSpPr>
        <p:spPr>
          <a:xfrm>
            <a:off x="2514600" y="2438400"/>
            <a:ext cx="2286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Partestx</a:t>
            </a:r>
          </a:p>
        </p:txBody>
      </p:sp>
      <p:sp>
        <p:nvSpPr>
          <p:cNvPr id="16" name="Down Arrow 15"/>
          <p:cNvSpPr/>
          <p:nvPr/>
        </p:nvSpPr>
        <p:spPr>
          <a:xfrm>
            <a:off x="5181600" y="2438400"/>
            <a:ext cx="1295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Symbol"/>
                <a:ea typeface="Times New Roman"/>
                <a:cs typeface="Times New Roman"/>
              </a:rPr>
              <a:t>Å</a:t>
            </a:r>
            <a:endParaRPr lang="en-US" b="1" dirty="0">
              <a:solidFill>
                <a:srgbClr val="0070C0"/>
              </a:solidFill>
              <a:latin typeface="Times New Roman"/>
              <a:ea typeface="Times New Roman"/>
            </a:endParaRPr>
          </a:p>
        </p:txBody>
      </p:sp>
      <p:sp>
        <p:nvSpPr>
          <p:cNvPr id="17" name="Rounded Rectangle 16"/>
          <p:cNvSpPr/>
          <p:nvPr/>
        </p:nvSpPr>
        <p:spPr>
          <a:xfrm>
            <a:off x="609600" y="4267200"/>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((sum(p q) {0&lt;= p&lt;=2, 0&lt;=q&lt;=2}   </a:t>
            </a:r>
          </a:p>
          <a:p>
            <a:pPr fontAlgn="auto">
              <a:spcBef>
                <a:spcPts val="0"/>
              </a:spcBef>
              <a:spcAft>
                <a:spcPts val="0"/>
              </a:spcAft>
              <a:defRPr/>
            </a:pPr>
            <a:r>
              <a:rPr lang="en-US" sz="1400" b="1" dirty="0">
                <a:solidFill>
                  <a:srgbClr val="0070C0"/>
                </a:solidFill>
                <a:latin typeface="Times New Roman"/>
                <a:ea typeface="Times New Roman"/>
              </a:rPr>
              <a:t>				                 (* (aref a (+ 0  (+ p -1))</a:t>
            </a:r>
          </a:p>
          <a:p>
            <a:pPr fontAlgn="auto">
              <a:spcBef>
                <a:spcPts val="0"/>
              </a:spcBef>
              <a:spcAft>
                <a:spcPts val="0"/>
              </a:spcAft>
              <a:defRPr/>
            </a:pPr>
            <a:r>
              <a:rPr lang="en-US" sz="1400" b="1" dirty="0">
                <a:solidFill>
                  <a:srgbClr val="0070C0"/>
                </a:solidFill>
                <a:latin typeface="Times New Roman"/>
                <a:ea typeface="Times New Roman"/>
              </a:rPr>
              <a:t>			                                                      (+ j (+ q -1))) </a:t>
            </a:r>
          </a:p>
          <a:p>
            <a:pPr fontAlgn="auto">
              <a:spcBef>
                <a:spcPts val="0"/>
              </a:spcBef>
              <a:spcAft>
                <a:spcPts val="0"/>
              </a:spcAft>
              <a:defRPr/>
            </a:pPr>
            <a:r>
              <a:rPr lang="en-US" sz="1400" b="1" dirty="0">
                <a:solidFill>
                  <a:srgbClr val="0070C0"/>
                </a:solidFill>
                <a:latin typeface="Times New Roman"/>
                <a:ea typeface="Times New Roman"/>
              </a:rPr>
              <a:t>			                                           0)))</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(“convolution using sp-Edge1” )</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24" name="Rounded Rectangle 23"/>
          <p:cNvSpPr/>
          <p:nvPr/>
        </p:nvSpPr>
        <p:spPr>
          <a:xfrm>
            <a:off x="609600" y="5562600"/>
            <a:ext cx="7924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a:t>
            </a:r>
            <a:r>
              <a:rPr lang="en-US" sz="1400" b="1" dirty="0">
                <a:solidFill>
                  <a:srgbClr val="0070C0"/>
                </a:solidFill>
                <a:latin typeface="Times New Roman"/>
                <a:ea typeface="Times New Roman"/>
              </a:rPr>
              <a:t>0                         </a:t>
            </a:r>
            <a:r>
              <a:rPr lang="en-US" sz="1200" b="1" dirty="0">
                <a:solidFill>
                  <a:srgbClr val="FF0000"/>
                </a:solidFill>
                <a:latin typeface="Times New Roman"/>
                <a:ea typeface="Times New Roman"/>
              </a:rPr>
              <a:t>+                        </a:t>
            </a:r>
            <a:r>
              <a:rPr lang="en-US" sz="1400" b="1" dirty="0">
                <a:solidFill>
                  <a:srgbClr val="FF0000"/>
                </a:solidFill>
                <a:latin typeface="Times New Roman"/>
                <a:ea typeface="Times New Roman"/>
              </a:rPr>
              <a:t>0</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25" name="Down Arrow 24"/>
          <p:cNvSpPr/>
          <p:nvPr/>
        </p:nvSpPr>
        <p:spPr>
          <a:xfrm>
            <a:off x="5334000" y="3962400"/>
            <a:ext cx="11430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row</a:t>
            </a:r>
          </a:p>
        </p:txBody>
      </p:sp>
      <p:sp>
        <p:nvSpPr>
          <p:cNvPr id="26" name="Down Arrow 25"/>
          <p:cNvSpPr/>
          <p:nvPr/>
        </p:nvSpPr>
        <p:spPr>
          <a:xfrm>
            <a:off x="6477000" y="39624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col</a:t>
            </a:r>
          </a:p>
        </p:txBody>
      </p:sp>
      <p:sp>
        <p:nvSpPr>
          <p:cNvPr id="27" name="Down Arrow 26"/>
          <p:cNvSpPr/>
          <p:nvPr/>
        </p:nvSpPr>
        <p:spPr>
          <a:xfrm>
            <a:off x="4343400" y="39624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w</a:t>
            </a:r>
          </a:p>
        </p:txBody>
      </p:sp>
      <p:sp>
        <p:nvSpPr>
          <p:cNvPr id="28" name="Down Arrow 27"/>
          <p:cNvSpPr/>
          <p:nvPr/>
        </p:nvSpPr>
        <p:spPr>
          <a:xfrm>
            <a:off x="3619500" y="5257800"/>
            <a:ext cx="20955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 0)</a:t>
            </a:r>
          </a:p>
        </p:txBody>
      </p:sp>
      <p:sp>
        <p:nvSpPr>
          <p:cNvPr id="29" name="Down Arrow 28"/>
          <p:cNvSpPr/>
          <p:nvPr/>
        </p:nvSpPr>
        <p:spPr>
          <a:xfrm>
            <a:off x="5753100" y="5257800"/>
            <a:ext cx="20955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latin typeface="Times New Roman"/>
                <a:ea typeface="Times New Roman"/>
              </a:rPr>
              <a:t>(…* 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16130" name="Content Placeholder 2"/>
          <p:cNvSpPr>
            <a:spLocks noGrp="1"/>
          </p:cNvSpPr>
          <p:nvPr>
            <p:ph idx="1"/>
          </p:nvPr>
        </p:nvSpPr>
        <p:spPr/>
        <p:txBody>
          <a:bodyPr/>
          <a:lstStyle/>
          <a:p>
            <a:pPr eaLnBrk="1" hangingPunct="1"/>
            <a:r>
              <a:rPr lang="en-US" smtClean="0">
                <a:solidFill>
                  <a:srgbClr val="FF0000"/>
                </a:solidFill>
              </a:rPr>
              <a:t>Building Logical Architecture</a:t>
            </a:r>
          </a:p>
          <a:p>
            <a:pPr eaLnBrk="1" hangingPunct="1"/>
            <a:r>
              <a:rPr lang="en-US" smtClean="0"/>
              <a:t>History Debugger</a:t>
            </a:r>
          </a:p>
          <a:p>
            <a:pPr eaLnBrk="1" hangingPunct="1"/>
            <a:r>
              <a:rPr lang="en-US" smtClean="0"/>
              <a:t>Partial Evaluation Engine</a:t>
            </a:r>
          </a:p>
          <a:p>
            <a:pPr eaLnBrk="1" hangingPunct="1"/>
            <a:r>
              <a:rPr lang="en-US" smtClean="0"/>
              <a:t>Synchronizing Design Decisions</a:t>
            </a:r>
          </a:p>
          <a:p>
            <a:pPr eaLnBrk="1" hangingPunct="1"/>
            <a:r>
              <a:rPr lang="en-US" smtClean="0"/>
              <a:t>Pattern Matching Engine</a:t>
            </a:r>
          </a:p>
          <a:p>
            <a:pPr eaLnBrk="1" hangingPunct="1"/>
            <a:r>
              <a:rPr lang="en-US" smtClean="0"/>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dirty="0" smtClean="0"/>
              <a:t>Partially Evaluate the PA</a:t>
            </a:r>
            <a:endParaRPr lang="en-US" dirty="0"/>
          </a:p>
        </p:txBody>
      </p:sp>
      <p:sp>
        <p:nvSpPr>
          <p:cNvPr id="20" name="Rounded Rectangle 19"/>
          <p:cNvSpPr/>
          <p:nvPr/>
        </p:nvSpPr>
        <p:spPr>
          <a:xfrm>
            <a:off x="304800" y="1219200"/>
            <a:ext cx="838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Partestx(S-Edge1)</a:t>
            </a:r>
            <a:r>
              <a:rPr lang="en-US" sz="1200" dirty="0">
                <a:solidFill>
                  <a:schemeClr val="bg1">
                    <a:lumMod val="95000"/>
                    <a:lumOff val="5000"/>
                  </a:schemeClr>
                </a:solidFill>
              </a:rPr>
              <a:t>} </a:t>
            </a:r>
            <a:r>
              <a:rPr lang="en-US" sz="1200" b="1" dirty="0">
                <a:solidFill>
                  <a:srgbClr val="FF0000"/>
                </a:solidFill>
                <a:latin typeface="Times New Roman"/>
                <a:ea typeface="Times New Roman"/>
              </a:rPr>
              <a:t>b [i,j]=[</a:t>
            </a:r>
            <a:r>
              <a:rPr lang="en-US" sz="1400" b="1" dirty="0">
                <a:solidFill>
                  <a:srgbClr val="0070C0"/>
                </a:solidFill>
                <a:latin typeface="Times New Roman"/>
                <a:ea typeface="Times New Roman"/>
              </a:rPr>
              <a:t>(a[i,j] </a:t>
            </a:r>
            <a:r>
              <a:rPr lang="en-US" sz="1400" b="1" dirty="0" smtClean="0">
                <a:solidFill>
                  <a:srgbClr val="0070C0"/>
                </a:solidFill>
                <a:latin typeface="Symbol"/>
                <a:ea typeface="Times New Roman"/>
                <a:cs typeface="Times New Roman"/>
              </a:rPr>
              <a:t>Å</a:t>
            </a:r>
            <a:r>
              <a:rPr lang="en-US" sz="1400" b="1" dirty="0" smtClean="0">
                <a:solidFill>
                  <a:srgbClr val="0070C0"/>
                </a:solidFill>
                <a:latin typeface="Times New Roman"/>
                <a:ea typeface="Times New Roman"/>
              </a:rPr>
              <a:t>s-Edge1[</a:t>
            </a:r>
            <a:r>
              <a:rPr lang="en-US" sz="1400" b="1" dirty="0" err="1" smtClean="0">
                <a:solidFill>
                  <a:srgbClr val="0070C0"/>
                </a:solidFill>
                <a:latin typeface="Times New Roman"/>
                <a:ea typeface="Times New Roman"/>
              </a:rPr>
              <a:t>p,q</a:t>
            </a:r>
            <a:r>
              <a:rPr lang="en-US" sz="1400" b="1" dirty="0" smtClean="0">
                <a:solidFill>
                  <a:srgbClr val="0070C0"/>
                </a:solidFill>
                <a:latin typeface="Times New Roman"/>
                <a:ea typeface="Times New Roman"/>
              </a:rPr>
              <a:t>])</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(a[i,j]</a:t>
            </a:r>
            <a:r>
              <a:rPr lang="en-US" sz="1200" b="1" dirty="0">
                <a:solidFill>
                  <a:srgbClr val="FF0000"/>
                </a:solidFill>
                <a:latin typeface="Symbol"/>
                <a:ea typeface="Times New Roman"/>
                <a:cs typeface="Times New Roman"/>
              </a:rPr>
              <a:t>Å</a:t>
            </a:r>
            <a:r>
              <a:rPr lang="en-US" sz="1200" b="1" dirty="0">
                <a:solidFill>
                  <a:srgbClr val="FF0000"/>
                </a:solidFill>
                <a:latin typeface="Times New Roman"/>
                <a:ea typeface="Times New Roman"/>
              </a:rPr>
              <a:t>sp-Edge1[i,j])</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4" name="Rounded Rectangle 13"/>
          <p:cNvSpPr/>
          <p:nvPr/>
        </p:nvSpPr>
        <p:spPr>
          <a:xfrm>
            <a:off x="457200" y="2209800"/>
            <a:ext cx="7924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4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((forall (p q) {0&lt;= p&lt;=2, 0&lt;=q&lt;=2}   </a:t>
            </a:r>
          </a:p>
          <a:p>
            <a:pPr fontAlgn="auto">
              <a:spcBef>
                <a:spcPts val="0"/>
              </a:spcBef>
              <a:spcAft>
                <a:spcPts val="0"/>
              </a:spcAft>
              <a:defRPr/>
            </a:pPr>
            <a:r>
              <a:rPr lang="en-US" sz="1400" b="1" dirty="0">
                <a:solidFill>
                  <a:srgbClr val="0070C0"/>
                </a:solidFill>
                <a:latin typeface="Times New Roman"/>
                <a:ea typeface="Times New Roman"/>
              </a:rPr>
              <a:t>				                 (* (aref a (row s-Edge1 a[i,j] p q)  </a:t>
            </a:r>
          </a:p>
          <a:p>
            <a:pPr fontAlgn="auto">
              <a:spcBef>
                <a:spcPts val="0"/>
              </a:spcBef>
              <a:spcAft>
                <a:spcPts val="0"/>
              </a:spcAft>
              <a:defRPr/>
            </a:pPr>
            <a:r>
              <a:rPr lang="en-US" sz="1400" b="1" dirty="0">
                <a:solidFill>
                  <a:srgbClr val="0070C0"/>
                </a:solidFill>
                <a:latin typeface="Times New Roman"/>
                <a:ea typeface="Times New Roman"/>
              </a:rPr>
              <a:t>			                                                      (col s-Edge1 a[i,j] p q) ) </a:t>
            </a:r>
          </a:p>
          <a:p>
            <a:pPr fontAlgn="auto">
              <a:spcBef>
                <a:spcPts val="0"/>
              </a:spcBef>
              <a:spcAft>
                <a:spcPts val="0"/>
              </a:spcAft>
              <a:defRPr/>
            </a:pPr>
            <a:r>
              <a:rPr lang="en-US" sz="1400" b="1" dirty="0">
                <a:solidFill>
                  <a:srgbClr val="0070C0"/>
                </a:solidFill>
                <a:latin typeface="Times New Roman"/>
                <a:ea typeface="Times New Roman"/>
              </a:rPr>
              <a:t>			                                          (w s-Edge1 a[i,j] p q))))</a:t>
            </a:r>
            <a:r>
              <a:rPr lang="en-US" sz="1400" b="1" baseline="30000" dirty="0">
                <a:solidFill>
                  <a:srgbClr val="0070C0"/>
                </a:solidFill>
                <a:latin typeface="Times New Roman"/>
                <a:ea typeface="Times New Roman"/>
              </a:rPr>
              <a:t>2</a:t>
            </a:r>
            <a:endParaRPr lang="en-US" sz="1200" b="1" dirty="0">
              <a:solidFill>
                <a:srgbClr val="FF0000"/>
              </a:solidFill>
              <a:latin typeface="Times New Roman"/>
              <a:ea typeface="Times New Roman"/>
            </a:endParaRPr>
          </a:p>
          <a:p>
            <a:pPr fontAlgn="auto">
              <a:spcBef>
                <a:spcPts val="0"/>
              </a:spcBef>
              <a:spcAft>
                <a:spcPts val="0"/>
              </a:spcAft>
              <a:defRPr/>
            </a:pPr>
            <a:r>
              <a:rPr lang="en-US" sz="1200" b="1" dirty="0">
                <a:solidFill>
                  <a:srgbClr val="FF0000"/>
                </a:solidFill>
                <a:latin typeface="Times New Roman"/>
                <a:ea typeface="Times New Roman"/>
              </a:rPr>
              <a:t>           			                                  +   (convolution using sp-Edge1)</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15" name="Down Arrow 14"/>
          <p:cNvSpPr/>
          <p:nvPr/>
        </p:nvSpPr>
        <p:spPr>
          <a:xfrm>
            <a:off x="2514600" y="1752600"/>
            <a:ext cx="2286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Partestx</a:t>
            </a:r>
          </a:p>
        </p:txBody>
      </p:sp>
      <p:sp>
        <p:nvSpPr>
          <p:cNvPr id="16" name="Down Arrow 15"/>
          <p:cNvSpPr/>
          <p:nvPr/>
        </p:nvSpPr>
        <p:spPr>
          <a:xfrm>
            <a:off x="5181600" y="1752600"/>
            <a:ext cx="1295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Symbol"/>
                <a:ea typeface="Times New Roman"/>
                <a:cs typeface="Times New Roman"/>
              </a:rPr>
              <a:t>Å</a:t>
            </a:r>
            <a:endParaRPr lang="en-US" b="1" dirty="0">
              <a:solidFill>
                <a:srgbClr val="0070C0"/>
              </a:solidFill>
              <a:latin typeface="Times New Roman"/>
              <a:ea typeface="Times New Roman"/>
            </a:endParaRPr>
          </a:p>
        </p:txBody>
      </p:sp>
      <p:sp>
        <p:nvSpPr>
          <p:cNvPr id="17" name="Rounded Rectangle 16"/>
          <p:cNvSpPr/>
          <p:nvPr/>
        </p:nvSpPr>
        <p:spPr>
          <a:xfrm>
            <a:off x="609600" y="3581400"/>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chemeClr val="bg1">
                    <a:lumMod val="95000"/>
                    <a:lumOff val="5000"/>
                  </a:schemeClr>
                </a:solidFill>
                <a:latin typeface="Times New Roman"/>
                <a:ea typeface="Times New Roman"/>
              </a:rPr>
              <a:t>  </a:t>
            </a:r>
            <a:r>
              <a:rPr lang="en-US" sz="1200" b="1" dirty="0">
                <a:solidFill>
                  <a:srgbClr val="FF0000"/>
                </a:solidFill>
                <a:latin typeface="Times New Roman"/>
                <a:ea typeface="Times New Roman"/>
              </a:rPr>
              <a:t>b [</a:t>
            </a:r>
            <a:r>
              <a:rPr lang="en-US" sz="1400" b="1" dirty="0">
                <a:solidFill>
                  <a:srgbClr val="0070C0"/>
                </a:solidFill>
                <a:latin typeface="Times New Roman"/>
                <a:ea typeface="Times New Roman"/>
              </a:rPr>
              <a:t>0</a:t>
            </a:r>
            <a:r>
              <a:rPr lang="en-US" sz="1200" b="1" dirty="0">
                <a:solidFill>
                  <a:srgbClr val="FF0000"/>
                </a:solidFill>
                <a:latin typeface="Times New Roman"/>
                <a:ea typeface="Times New Roman"/>
              </a:rPr>
              <a:t>,j]= [  </a:t>
            </a:r>
            <a:r>
              <a:rPr lang="en-US" sz="1400" b="1" dirty="0">
                <a:solidFill>
                  <a:srgbClr val="0070C0"/>
                </a:solidFill>
                <a:latin typeface="Times New Roman"/>
                <a:ea typeface="Times New Roman"/>
              </a:rPr>
              <a:t>((forall (p q) {0&lt;= p&lt;=2, 0&lt;=q&lt;=2}   </a:t>
            </a:r>
          </a:p>
          <a:p>
            <a:pPr fontAlgn="auto">
              <a:spcBef>
                <a:spcPts val="0"/>
              </a:spcBef>
              <a:spcAft>
                <a:spcPts val="0"/>
              </a:spcAft>
              <a:defRPr/>
            </a:pPr>
            <a:r>
              <a:rPr lang="en-US" sz="1400" b="1" dirty="0">
                <a:solidFill>
                  <a:srgbClr val="0070C0"/>
                </a:solidFill>
                <a:latin typeface="Times New Roman"/>
                <a:ea typeface="Times New Roman"/>
              </a:rPr>
              <a:t>				                 (* (aref a (+ 0  (+ p -1))</a:t>
            </a:r>
          </a:p>
          <a:p>
            <a:pPr fontAlgn="auto">
              <a:spcBef>
                <a:spcPts val="0"/>
              </a:spcBef>
              <a:spcAft>
                <a:spcPts val="0"/>
              </a:spcAft>
              <a:defRPr/>
            </a:pPr>
            <a:r>
              <a:rPr lang="en-US" sz="1400" b="1" dirty="0">
                <a:solidFill>
                  <a:srgbClr val="0070C0"/>
                </a:solidFill>
                <a:latin typeface="Times New Roman"/>
                <a:ea typeface="Times New Roman"/>
              </a:rPr>
              <a:t>			                                                      (+ j (+ q -1))) </a:t>
            </a:r>
          </a:p>
          <a:p>
            <a:pPr fontAlgn="auto">
              <a:spcBef>
                <a:spcPts val="0"/>
              </a:spcBef>
              <a:spcAft>
                <a:spcPts val="0"/>
              </a:spcAft>
              <a:defRPr/>
            </a:pPr>
            <a:r>
              <a:rPr lang="en-US" sz="1400" b="1" dirty="0">
                <a:solidFill>
                  <a:srgbClr val="0070C0"/>
                </a:solidFill>
                <a:latin typeface="Times New Roman"/>
                <a:ea typeface="Times New Roman"/>
              </a:rPr>
              <a:t>			                                           0)))</a:t>
            </a:r>
            <a:r>
              <a:rPr lang="en-US" sz="1400" b="1" baseline="30000" dirty="0">
                <a:solidFill>
                  <a:srgbClr val="0070C0"/>
                </a:solidFill>
                <a:latin typeface="Times New Roman"/>
                <a:ea typeface="Times New Roman"/>
              </a:rPr>
              <a:t>2</a:t>
            </a:r>
            <a:r>
              <a:rPr lang="en-US" sz="1400" b="1" dirty="0">
                <a:solidFill>
                  <a:srgbClr val="0070C0"/>
                </a:solidFill>
                <a:latin typeface="Times New Roman"/>
                <a:ea typeface="Times New Roman"/>
              </a:rPr>
              <a:t> </a:t>
            </a:r>
            <a:r>
              <a:rPr lang="en-US" sz="1200" b="1" dirty="0">
                <a:solidFill>
                  <a:srgbClr val="FF0000"/>
                </a:solidFill>
                <a:latin typeface="Times New Roman"/>
                <a:ea typeface="Times New Roman"/>
              </a:rPr>
              <a:t>+  (“convolution using sp-Edge1” )</a:t>
            </a:r>
            <a:r>
              <a:rPr lang="en-US" sz="1200" b="1" baseline="30000" dirty="0">
                <a:solidFill>
                  <a:srgbClr val="FF0000"/>
                </a:solidFill>
                <a:latin typeface="Times New Roman"/>
                <a:ea typeface="Times New Roman"/>
              </a:rPr>
              <a:t>2</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24" name="Rounded Rectangle 23"/>
          <p:cNvSpPr/>
          <p:nvPr/>
        </p:nvSpPr>
        <p:spPr>
          <a:xfrm>
            <a:off x="609600" y="4876800"/>
            <a:ext cx="7924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a:t>
            </a:r>
            <a:r>
              <a:rPr lang="en-US" sz="1200" dirty="0" err="1">
                <a:solidFill>
                  <a:schemeClr val="bg1">
                    <a:lumMod val="95000"/>
                    <a:lumOff val="5000"/>
                  </a:schemeClr>
                </a:solidFill>
              </a:rPr>
              <a:t>i</a:t>
            </a:r>
            <a:r>
              <a:rPr lang="en-US" sz="1200" dirty="0">
                <a:solidFill>
                  <a:schemeClr val="bg1">
                    <a:lumMod val="95000"/>
                    <a:lumOff val="5000"/>
                  </a:schemeClr>
                </a:solidFill>
              </a:rPr>
              <a:t>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rgbClr val="FF0000"/>
                </a:solidFill>
                <a:latin typeface="Times New Roman"/>
                <a:ea typeface="Times New Roman"/>
              </a:rPr>
              <a:t>b [</a:t>
            </a:r>
            <a:r>
              <a:rPr lang="en-US" sz="1400" b="1" dirty="0">
                <a:solidFill>
                  <a:srgbClr val="0070C0"/>
                </a:solidFill>
                <a:latin typeface="Times New Roman"/>
                <a:ea typeface="Times New Roman"/>
              </a:rPr>
              <a:t>0</a:t>
            </a:r>
            <a:r>
              <a:rPr lang="en-US" sz="1200" b="1" dirty="0">
                <a:solidFill>
                  <a:srgbClr val="FF0000"/>
                </a:solidFill>
                <a:latin typeface="Times New Roman"/>
                <a:ea typeface="Times New Roman"/>
              </a:rPr>
              <a:t>,j]=[   </a:t>
            </a:r>
            <a:r>
              <a:rPr lang="en-US" sz="1400" b="1" dirty="0">
                <a:solidFill>
                  <a:srgbClr val="0070C0"/>
                </a:solidFill>
                <a:latin typeface="Times New Roman"/>
                <a:ea typeface="Times New Roman"/>
              </a:rPr>
              <a:t>0                         </a:t>
            </a:r>
            <a:r>
              <a:rPr lang="en-US" sz="1200" b="1" dirty="0">
                <a:solidFill>
                  <a:srgbClr val="FF0000"/>
                </a:solidFill>
                <a:latin typeface="Times New Roman"/>
                <a:ea typeface="Times New Roman"/>
              </a:rPr>
              <a:t>+                        </a:t>
            </a:r>
            <a:r>
              <a:rPr lang="en-US" sz="1400" b="1" dirty="0">
                <a:solidFill>
                  <a:srgbClr val="FF0000"/>
                </a:solidFill>
                <a:latin typeface="Times New Roman"/>
                <a:ea typeface="Times New Roman"/>
              </a:rPr>
              <a:t>0</a:t>
            </a:r>
            <a:r>
              <a:rPr lang="en-US" sz="1200" b="1" dirty="0">
                <a:solidFill>
                  <a:srgbClr val="FF0000"/>
                </a:solidFill>
                <a:latin typeface="Times New Roman"/>
                <a:ea typeface="Times New Roman"/>
              </a:rPr>
              <a:t>]</a:t>
            </a:r>
            <a:r>
              <a:rPr lang="en-US" sz="1200" b="1" baseline="30000" dirty="0">
                <a:solidFill>
                  <a:srgbClr val="FF0000"/>
                </a:solidFill>
                <a:latin typeface="Times New Roman"/>
                <a:ea typeface="Times New Roman"/>
              </a:rPr>
              <a:t>1/2</a:t>
            </a:r>
            <a:r>
              <a:rPr lang="en-US" sz="1200" b="1" dirty="0">
                <a:solidFill>
                  <a:srgbClr val="FF0000"/>
                </a:solidFill>
                <a:latin typeface="Times New Roman"/>
                <a:ea typeface="Times New Roman"/>
              </a:rPr>
              <a:t> </a:t>
            </a:r>
          </a:p>
        </p:txBody>
      </p:sp>
      <p:sp>
        <p:nvSpPr>
          <p:cNvPr id="25" name="Down Arrow 24"/>
          <p:cNvSpPr/>
          <p:nvPr/>
        </p:nvSpPr>
        <p:spPr>
          <a:xfrm>
            <a:off x="5334000" y="3276600"/>
            <a:ext cx="11430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row</a:t>
            </a:r>
          </a:p>
        </p:txBody>
      </p:sp>
      <p:sp>
        <p:nvSpPr>
          <p:cNvPr id="26" name="Down Arrow 25"/>
          <p:cNvSpPr/>
          <p:nvPr/>
        </p:nvSpPr>
        <p:spPr>
          <a:xfrm>
            <a:off x="6477000" y="32766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col</a:t>
            </a:r>
          </a:p>
        </p:txBody>
      </p:sp>
      <p:sp>
        <p:nvSpPr>
          <p:cNvPr id="27" name="Down Arrow 26"/>
          <p:cNvSpPr/>
          <p:nvPr/>
        </p:nvSpPr>
        <p:spPr>
          <a:xfrm>
            <a:off x="4343400" y="3276600"/>
            <a:ext cx="9906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w</a:t>
            </a:r>
          </a:p>
        </p:txBody>
      </p:sp>
      <p:sp>
        <p:nvSpPr>
          <p:cNvPr id="28" name="Down Arrow 27"/>
          <p:cNvSpPr/>
          <p:nvPr/>
        </p:nvSpPr>
        <p:spPr>
          <a:xfrm>
            <a:off x="3619500" y="4572000"/>
            <a:ext cx="20955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 0)</a:t>
            </a:r>
          </a:p>
        </p:txBody>
      </p:sp>
      <p:sp>
        <p:nvSpPr>
          <p:cNvPr id="29" name="Down Arrow 28"/>
          <p:cNvSpPr/>
          <p:nvPr/>
        </p:nvSpPr>
        <p:spPr>
          <a:xfrm>
            <a:off x="5753100" y="4572000"/>
            <a:ext cx="20955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latin typeface="Times New Roman"/>
                <a:ea typeface="Times New Roman"/>
              </a:rPr>
              <a:t>(…* 0)</a:t>
            </a:r>
          </a:p>
        </p:txBody>
      </p:sp>
      <p:sp>
        <p:nvSpPr>
          <p:cNvPr id="18" name="Rounded Rectangle 17"/>
          <p:cNvSpPr/>
          <p:nvPr/>
        </p:nvSpPr>
        <p:spPr>
          <a:xfrm>
            <a:off x="609600" y="5638800"/>
            <a:ext cx="7924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a:t>
            </a:r>
            <a:r>
              <a:rPr lang="en-US" sz="1200" dirty="0" err="1">
                <a:solidFill>
                  <a:schemeClr val="bg1">
                    <a:lumMod val="95000"/>
                    <a:lumOff val="5000"/>
                  </a:schemeClr>
                </a:solidFill>
              </a:rPr>
              <a:t>forall</a:t>
            </a:r>
            <a:r>
              <a:rPr lang="en-US" sz="1200" dirty="0">
                <a:solidFill>
                  <a:schemeClr val="bg1">
                    <a:lumMod val="95000"/>
                    <a:lumOff val="5000"/>
                  </a:schemeClr>
                </a:solidFill>
              </a:rPr>
              <a:t> </a:t>
            </a:r>
            <a:r>
              <a:rPr lang="en-US" sz="1200" dirty="0" smtClean="0">
                <a:solidFill>
                  <a:schemeClr val="bg1">
                    <a:lumMod val="95000"/>
                    <a:lumOff val="5000"/>
                  </a:schemeClr>
                </a:solidFill>
              </a:rPr>
              <a:t>(</a:t>
            </a:r>
            <a:r>
              <a:rPr lang="en-US" sz="1200" dirty="0" err="1" smtClean="0">
                <a:solidFill>
                  <a:schemeClr val="bg1">
                    <a:lumMod val="95000"/>
                    <a:lumOff val="5000"/>
                  </a:schemeClr>
                </a:solidFill>
              </a:rPr>
              <a:t>i</a:t>
            </a:r>
            <a:r>
              <a:rPr lang="en-US" sz="1200" dirty="0" smtClean="0">
                <a:solidFill>
                  <a:schemeClr val="bg1">
                    <a:lumMod val="95000"/>
                    <a:lumOff val="5000"/>
                  </a:schemeClr>
                </a:solidFill>
              </a:rPr>
              <a:t> j</a:t>
            </a:r>
            <a:r>
              <a:rPr lang="en-US" sz="1200" dirty="0">
                <a:solidFill>
                  <a:schemeClr val="bg1">
                    <a:lumMod val="95000"/>
                    <a:lumOff val="5000"/>
                  </a:schemeClr>
                </a:solidFill>
              </a:rPr>
              <a:t>)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a:t>
            </a:r>
            <a:r>
              <a:rPr lang="en-US" sz="1200" b="1" dirty="0">
                <a:solidFill>
                  <a:srgbClr val="0070C0"/>
                </a:solidFill>
                <a:latin typeface="Times New Roman"/>
                <a:ea typeface="Times New Roman"/>
              </a:rPr>
              <a:t>0</a:t>
            </a:r>
            <a:endParaRPr lang="en-US" sz="1200" b="1" dirty="0">
              <a:solidFill>
                <a:srgbClr val="FF0000"/>
              </a:solidFill>
              <a:latin typeface="Times New Roman"/>
              <a:ea typeface="Times New Roman"/>
            </a:endParaRPr>
          </a:p>
        </p:txBody>
      </p:sp>
      <p:sp>
        <p:nvSpPr>
          <p:cNvPr id="21" name="Down Arrow 20"/>
          <p:cNvSpPr/>
          <p:nvPr/>
        </p:nvSpPr>
        <p:spPr>
          <a:xfrm>
            <a:off x="3771900" y="5334000"/>
            <a:ext cx="2095500" cy="3048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70C0"/>
                </a:solidFill>
                <a:latin typeface="Times New Roman"/>
                <a:ea typeface="Times New Roman"/>
              </a:rPr>
              <a:t>PE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dirty="0" smtClean="0"/>
              <a:t>Specialize the Loop Control</a:t>
            </a:r>
            <a:endParaRPr lang="en-US" dirty="0"/>
          </a:p>
        </p:txBody>
      </p:sp>
      <p:sp>
        <p:nvSpPr>
          <p:cNvPr id="23" name="Rounded Rectangle 22"/>
          <p:cNvSpPr/>
          <p:nvPr/>
        </p:nvSpPr>
        <p:spPr>
          <a:xfrm>
            <a:off x="3020036" y="6019800"/>
            <a:ext cx="307596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smtClean="0">
                <a:solidFill>
                  <a:schemeClr val="bg1">
                    <a:lumMod val="95000"/>
                    <a:lumOff val="5000"/>
                  </a:schemeClr>
                </a:solidFill>
              </a:rPr>
              <a:t>for  (</a:t>
            </a:r>
            <a:r>
              <a:rPr lang="en-US" sz="1400" b="1" dirty="0" smtClean="0">
                <a:solidFill>
                  <a:srgbClr val="0070C0"/>
                </a:solidFill>
                <a:latin typeface="Times New Roman"/>
                <a:ea typeface="Times New Roman"/>
              </a:rPr>
              <a:t>j=0; j</a:t>
            </a:r>
            <a:r>
              <a:rPr lang="en-US" sz="1400" b="1" dirty="0">
                <a:solidFill>
                  <a:srgbClr val="0070C0"/>
                </a:solidFill>
                <a:latin typeface="Times New Roman"/>
                <a:ea typeface="Times New Roman"/>
              </a:rPr>
              <a:t>&lt;=(n-1</a:t>
            </a:r>
            <a:r>
              <a:rPr lang="en-US" sz="1400" b="1" dirty="0" smtClean="0">
                <a:solidFill>
                  <a:srgbClr val="0070C0"/>
                </a:solidFill>
                <a:latin typeface="Times New Roman"/>
                <a:ea typeface="Times New Roman"/>
              </a:rPr>
              <a:t>); ++j </a:t>
            </a:r>
            <a:r>
              <a:rPr lang="en-US" sz="1400" dirty="0">
                <a:solidFill>
                  <a:schemeClr val="bg1">
                    <a:lumMod val="95000"/>
                    <a:lumOff val="5000"/>
                  </a:schemeClr>
                </a:solidFill>
              </a:rPr>
              <a:t>)</a:t>
            </a:r>
            <a:r>
              <a:rPr lang="en-US" sz="1400" dirty="0" smtClean="0">
                <a:solidFill>
                  <a:schemeClr val="bg1">
                    <a:lumMod val="95000"/>
                    <a:lumOff val="5000"/>
                  </a:schemeClr>
                </a:solidFill>
              </a:rPr>
              <a:t> </a:t>
            </a:r>
            <a:r>
              <a:rPr lang="en-US" sz="1400" b="1" dirty="0">
                <a:solidFill>
                  <a:srgbClr val="FF0000"/>
                </a:solidFill>
                <a:latin typeface="Times New Roman"/>
                <a:ea typeface="Times New Roman"/>
              </a:rPr>
              <a:t>b [</a:t>
            </a:r>
            <a:r>
              <a:rPr lang="en-US" sz="1400" b="1" dirty="0">
                <a:solidFill>
                  <a:srgbClr val="0070C0"/>
                </a:solidFill>
                <a:latin typeface="Times New Roman"/>
                <a:ea typeface="Times New Roman"/>
              </a:rPr>
              <a:t>0</a:t>
            </a:r>
            <a:r>
              <a:rPr lang="en-US" sz="1400" b="1" dirty="0">
                <a:solidFill>
                  <a:srgbClr val="FF0000"/>
                </a:solidFill>
                <a:latin typeface="Times New Roman"/>
                <a:ea typeface="Times New Roman"/>
              </a:rPr>
              <a:t>,j]= </a:t>
            </a:r>
            <a:r>
              <a:rPr lang="en-US" sz="1400" b="1" dirty="0" smtClean="0">
                <a:solidFill>
                  <a:srgbClr val="0070C0"/>
                </a:solidFill>
                <a:latin typeface="Times New Roman"/>
                <a:ea typeface="Times New Roman"/>
              </a:rPr>
              <a:t>0</a:t>
            </a:r>
            <a:r>
              <a:rPr lang="en-US" sz="1400" dirty="0" smtClean="0">
                <a:solidFill>
                  <a:schemeClr val="bg1"/>
                </a:solidFill>
                <a:latin typeface="Times New Roman"/>
                <a:ea typeface="Times New Roman"/>
              </a:rPr>
              <a:t>;</a:t>
            </a:r>
            <a:endParaRPr lang="en-US" sz="1400" dirty="0">
              <a:solidFill>
                <a:schemeClr val="bg1"/>
              </a:solidFill>
              <a:latin typeface="Times New Roman"/>
              <a:ea typeface="Times New Roman"/>
            </a:endParaRPr>
          </a:p>
        </p:txBody>
      </p:sp>
      <p:sp>
        <p:nvSpPr>
          <p:cNvPr id="40" name="Line Callout 3 39"/>
          <p:cNvSpPr/>
          <p:nvPr/>
        </p:nvSpPr>
        <p:spPr>
          <a:xfrm>
            <a:off x="592822" y="4768334"/>
            <a:ext cx="1616978" cy="838200"/>
          </a:xfrm>
          <a:prstGeom prst="borderCallout3">
            <a:avLst>
              <a:gd name="adj1" fmla="val 18750"/>
              <a:gd name="adj2" fmla="val -8333"/>
              <a:gd name="adj3" fmla="val 18750"/>
              <a:gd name="adj4" fmla="val -16667"/>
              <a:gd name="adj5" fmla="val 100000"/>
              <a:gd name="adj6" fmla="val -16667"/>
              <a:gd name="adj7" fmla="val 156145"/>
              <a:gd name="adj8" fmla="val 1428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smtClean="0">
                <a:solidFill>
                  <a:srgbClr val="0070C0"/>
                </a:solidFill>
                <a:latin typeface="Times New Roman"/>
                <a:ea typeface="Times New Roman"/>
              </a:rPr>
              <a:t>Later, becomes C code of the form</a:t>
            </a:r>
          </a:p>
        </p:txBody>
      </p:sp>
      <p:grpSp>
        <p:nvGrpSpPr>
          <p:cNvPr id="43" name="Group 42"/>
          <p:cNvGrpSpPr/>
          <p:nvPr/>
        </p:nvGrpSpPr>
        <p:grpSpPr>
          <a:xfrm>
            <a:off x="304800" y="1371601"/>
            <a:ext cx="8382000" cy="5067299"/>
            <a:chOff x="304800" y="1371601"/>
            <a:chExt cx="8382000" cy="5067299"/>
          </a:xfrm>
        </p:grpSpPr>
        <p:sp>
          <p:nvSpPr>
            <p:cNvPr id="18" name="Rounded Rectangle 17"/>
            <p:cNvSpPr/>
            <p:nvPr/>
          </p:nvSpPr>
          <p:spPr>
            <a:xfrm>
              <a:off x="2319206" y="4953000"/>
              <a:ext cx="415779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(forall (j)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a:t>
              </a:r>
              <a:r>
                <a:rPr lang="en-US" sz="1200" b="1" dirty="0">
                  <a:solidFill>
                    <a:srgbClr val="0070C0"/>
                  </a:solidFill>
                  <a:latin typeface="Times New Roman"/>
                  <a:ea typeface="Times New Roman"/>
                </a:rPr>
                <a:t>0</a:t>
              </a:r>
              <a:endParaRPr lang="en-US" sz="1200" b="1" dirty="0">
                <a:solidFill>
                  <a:srgbClr val="FF0000"/>
                </a:solidFill>
                <a:latin typeface="Times New Roman"/>
                <a:ea typeface="Times New Roman"/>
              </a:endParaRPr>
            </a:p>
          </p:txBody>
        </p:sp>
        <p:grpSp>
          <p:nvGrpSpPr>
            <p:cNvPr id="19" name="Group 18"/>
            <p:cNvGrpSpPr/>
            <p:nvPr/>
          </p:nvGrpSpPr>
          <p:grpSpPr>
            <a:xfrm>
              <a:off x="304800" y="1371601"/>
              <a:ext cx="7848600" cy="2766847"/>
              <a:chOff x="304800" y="1371600"/>
              <a:chExt cx="8305800" cy="4419600"/>
            </a:xfrm>
            <a:solidFill>
              <a:srgbClr val="C0C0C0">
                <a:alpha val="18824"/>
              </a:srgbClr>
            </a:solidFill>
          </p:grpSpPr>
          <p:sp>
            <p:nvSpPr>
              <p:cNvPr id="20" name="Rounded Rectangle 19"/>
              <p:cNvSpPr/>
              <p:nvPr/>
            </p:nvSpPr>
            <p:spPr>
              <a:xfrm>
                <a:off x="304800" y="1371600"/>
                <a:ext cx="8305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900" dirty="0">
                    <a:solidFill>
                      <a:schemeClr val="bg1">
                        <a:lumMod val="95000"/>
                        <a:lumOff val="5000"/>
                      </a:schemeClr>
                    </a:solidFill>
                  </a:rPr>
                  <a:t>(forall (</a:t>
                </a:r>
                <a:r>
                  <a:rPr lang="en-US" sz="900" dirty="0" err="1">
                    <a:solidFill>
                      <a:schemeClr val="bg1">
                        <a:lumMod val="95000"/>
                        <a:lumOff val="5000"/>
                      </a:schemeClr>
                    </a:solidFill>
                  </a:rPr>
                  <a:t>i</a:t>
                </a:r>
                <a:r>
                  <a:rPr lang="en-US" sz="900" dirty="0">
                    <a:solidFill>
                      <a:schemeClr val="bg1">
                        <a:lumMod val="95000"/>
                        <a:lumOff val="5000"/>
                      </a:schemeClr>
                    </a:solidFill>
                  </a:rPr>
                  <a:t> j)  { 0&lt;= </a:t>
                </a:r>
                <a:r>
                  <a:rPr lang="en-US" sz="900" dirty="0" err="1">
                    <a:solidFill>
                      <a:schemeClr val="bg1">
                        <a:lumMod val="95000"/>
                        <a:lumOff val="5000"/>
                      </a:schemeClr>
                    </a:solidFill>
                  </a:rPr>
                  <a:t>i</a:t>
                </a:r>
                <a:r>
                  <a:rPr lang="en-US" sz="900" dirty="0">
                    <a:solidFill>
                      <a:schemeClr val="bg1">
                        <a:lumMod val="95000"/>
                        <a:lumOff val="5000"/>
                      </a:schemeClr>
                    </a:solidFill>
                  </a:rPr>
                  <a:t>&lt;=(m-1), 0&lt;=j&lt;=(n-1), </a:t>
                </a:r>
                <a:r>
                  <a:rPr lang="en-US" sz="900" b="1" dirty="0">
                    <a:solidFill>
                      <a:srgbClr val="0070C0"/>
                    </a:solidFill>
                    <a:latin typeface="Times New Roman"/>
                    <a:ea typeface="Times New Roman"/>
                  </a:rPr>
                  <a:t>Partestx(S-Edge1)</a:t>
                </a:r>
                <a:r>
                  <a:rPr lang="en-US" sz="900" dirty="0">
                    <a:solidFill>
                      <a:schemeClr val="bg1">
                        <a:lumMod val="95000"/>
                        <a:lumOff val="5000"/>
                      </a:schemeClr>
                    </a:solidFill>
                  </a:rPr>
                  <a:t>} </a:t>
                </a:r>
                <a:r>
                  <a:rPr lang="en-US" sz="900" b="1" dirty="0">
                    <a:solidFill>
                      <a:srgbClr val="FF0000"/>
                    </a:solidFill>
                    <a:latin typeface="Times New Roman"/>
                    <a:ea typeface="Times New Roman"/>
                  </a:rPr>
                  <a:t>b [i,j]=[</a:t>
                </a:r>
                <a:r>
                  <a:rPr lang="en-US" sz="900" b="1" dirty="0">
                    <a:solidFill>
                      <a:srgbClr val="0070C0"/>
                    </a:solidFill>
                    <a:latin typeface="Times New Roman"/>
                    <a:ea typeface="Times New Roman"/>
                  </a:rPr>
                  <a:t>(a[i,j] </a:t>
                </a:r>
                <a:r>
                  <a:rPr lang="en-US" sz="900" b="1" dirty="0" smtClean="0">
                    <a:solidFill>
                      <a:srgbClr val="0070C0"/>
                    </a:solidFill>
                    <a:latin typeface="Symbol"/>
                    <a:ea typeface="Times New Roman"/>
                    <a:cs typeface="Times New Roman"/>
                  </a:rPr>
                  <a:t>Å</a:t>
                </a:r>
                <a:r>
                  <a:rPr lang="en-US" sz="900" b="1" dirty="0" smtClean="0">
                    <a:solidFill>
                      <a:srgbClr val="0070C0"/>
                    </a:solidFill>
                    <a:latin typeface="Times New Roman"/>
                    <a:ea typeface="Times New Roman"/>
                  </a:rPr>
                  <a:t>s-Edge1[</a:t>
                </a:r>
                <a:r>
                  <a:rPr lang="en-US" sz="900" b="1" dirty="0" err="1" smtClean="0">
                    <a:solidFill>
                      <a:srgbClr val="0070C0"/>
                    </a:solidFill>
                    <a:latin typeface="Times New Roman"/>
                    <a:ea typeface="Times New Roman"/>
                  </a:rPr>
                  <a:t>p,q</a:t>
                </a:r>
                <a:r>
                  <a:rPr lang="en-US" sz="900" b="1" dirty="0" smtClean="0">
                    <a:solidFill>
                      <a:srgbClr val="0070C0"/>
                    </a:solidFill>
                    <a:latin typeface="Times New Roman"/>
                    <a:ea typeface="Times New Roman"/>
                  </a:rPr>
                  <a:t>])</a:t>
                </a:r>
                <a:r>
                  <a:rPr lang="en-US" sz="900" b="1" baseline="30000" dirty="0">
                    <a:solidFill>
                      <a:srgbClr val="0070C0"/>
                    </a:solidFill>
                    <a:latin typeface="Times New Roman"/>
                    <a:ea typeface="Times New Roman"/>
                  </a:rPr>
                  <a:t>2</a:t>
                </a:r>
                <a:r>
                  <a:rPr lang="en-US" sz="900" b="1" dirty="0">
                    <a:solidFill>
                      <a:srgbClr val="0070C0"/>
                    </a:solidFill>
                    <a:latin typeface="Times New Roman"/>
                    <a:ea typeface="Times New Roman"/>
                  </a:rPr>
                  <a:t> </a:t>
                </a:r>
                <a:r>
                  <a:rPr lang="en-US" sz="900" b="1" dirty="0">
                    <a:solidFill>
                      <a:srgbClr val="FF0000"/>
                    </a:solidFill>
                    <a:latin typeface="Times New Roman"/>
                    <a:ea typeface="Times New Roman"/>
                  </a:rPr>
                  <a:t>+ (</a:t>
                </a:r>
                <a:r>
                  <a:rPr lang="en-US" sz="900" b="1" dirty="0" smtClean="0">
                    <a:solidFill>
                      <a:srgbClr val="FF0000"/>
                    </a:solidFill>
                    <a:latin typeface="Times New Roman"/>
                    <a:ea typeface="Times New Roman"/>
                  </a:rPr>
                  <a:t>a[i,j]</a:t>
                </a:r>
                <a:r>
                  <a:rPr lang="en-US" sz="900" b="1" dirty="0" smtClean="0">
                    <a:solidFill>
                      <a:srgbClr val="FF0000"/>
                    </a:solidFill>
                    <a:latin typeface="Symbol"/>
                    <a:ea typeface="Times New Roman"/>
                    <a:cs typeface="Times New Roman"/>
                  </a:rPr>
                  <a:t>Å</a:t>
                </a:r>
                <a:r>
                  <a:rPr lang="en-US" sz="900" b="1" dirty="0" smtClean="0">
                    <a:solidFill>
                      <a:srgbClr val="FF0000"/>
                    </a:solidFill>
                    <a:latin typeface="Times New Roman"/>
                    <a:ea typeface="Times New Roman"/>
                  </a:rPr>
                  <a:t>sp-Edge1[</a:t>
                </a:r>
                <a:r>
                  <a:rPr lang="en-US" sz="900" b="1" dirty="0" err="1" smtClean="0">
                    <a:solidFill>
                      <a:srgbClr val="FF0000"/>
                    </a:solidFill>
                    <a:latin typeface="Times New Roman"/>
                    <a:ea typeface="Times New Roman"/>
                  </a:rPr>
                  <a:t>p,q</a:t>
                </a:r>
                <a:r>
                  <a:rPr lang="en-US" sz="900" b="1" dirty="0" smtClean="0">
                    <a:solidFill>
                      <a:srgbClr val="FF0000"/>
                    </a:solidFill>
                    <a:latin typeface="Times New Roman"/>
                    <a:ea typeface="Times New Roman"/>
                  </a:rPr>
                  <a:t>])</a:t>
                </a:r>
                <a:r>
                  <a:rPr lang="en-US" sz="900" b="1" baseline="30000" dirty="0">
                    <a:solidFill>
                      <a:srgbClr val="FF0000"/>
                    </a:solidFill>
                    <a:latin typeface="Times New Roman"/>
                    <a:ea typeface="Times New Roman"/>
                  </a:rPr>
                  <a:t>2</a:t>
                </a:r>
                <a:r>
                  <a:rPr lang="en-US" sz="900" b="1" dirty="0">
                    <a:solidFill>
                      <a:srgbClr val="FF0000"/>
                    </a:solidFill>
                    <a:latin typeface="Times New Roman"/>
                    <a:ea typeface="Times New Roman"/>
                  </a:rPr>
                  <a:t>]</a:t>
                </a:r>
                <a:r>
                  <a:rPr lang="en-US" sz="900" b="1" baseline="30000" dirty="0">
                    <a:solidFill>
                      <a:srgbClr val="FF0000"/>
                    </a:solidFill>
                    <a:latin typeface="Times New Roman"/>
                    <a:ea typeface="Times New Roman"/>
                  </a:rPr>
                  <a:t>1/2</a:t>
                </a:r>
                <a:r>
                  <a:rPr lang="en-US" sz="900" b="1" dirty="0">
                    <a:solidFill>
                      <a:srgbClr val="FF0000"/>
                    </a:solidFill>
                    <a:latin typeface="Times New Roman"/>
                    <a:ea typeface="Times New Roman"/>
                  </a:rPr>
                  <a:t> </a:t>
                </a:r>
              </a:p>
            </p:txBody>
          </p:sp>
          <p:sp>
            <p:nvSpPr>
              <p:cNvPr id="14" name="Rounded Rectangle 13"/>
              <p:cNvSpPr/>
              <p:nvPr/>
            </p:nvSpPr>
            <p:spPr>
              <a:xfrm>
                <a:off x="457200" y="2362200"/>
                <a:ext cx="7924800" cy="1066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900" dirty="0">
                    <a:solidFill>
                      <a:schemeClr val="bg1">
                        <a:lumMod val="95000"/>
                        <a:lumOff val="5000"/>
                      </a:schemeClr>
                    </a:solidFill>
                  </a:rPr>
                  <a:t>(forall (</a:t>
                </a:r>
                <a:r>
                  <a:rPr lang="en-US" sz="900" dirty="0" err="1">
                    <a:solidFill>
                      <a:schemeClr val="bg1">
                        <a:lumMod val="95000"/>
                        <a:lumOff val="5000"/>
                      </a:schemeClr>
                    </a:solidFill>
                  </a:rPr>
                  <a:t>i</a:t>
                </a:r>
                <a:r>
                  <a:rPr lang="en-US" sz="900" dirty="0">
                    <a:solidFill>
                      <a:schemeClr val="bg1">
                        <a:lumMod val="95000"/>
                        <a:lumOff val="5000"/>
                      </a:schemeClr>
                    </a:solidFill>
                  </a:rPr>
                  <a:t> j)  { 0&lt;= </a:t>
                </a:r>
                <a:r>
                  <a:rPr lang="en-US" sz="900" dirty="0" err="1">
                    <a:solidFill>
                      <a:schemeClr val="bg1">
                        <a:lumMod val="95000"/>
                        <a:lumOff val="5000"/>
                      </a:schemeClr>
                    </a:solidFill>
                  </a:rPr>
                  <a:t>i</a:t>
                </a:r>
                <a:r>
                  <a:rPr lang="en-US" sz="900" dirty="0">
                    <a:solidFill>
                      <a:schemeClr val="bg1">
                        <a:lumMod val="95000"/>
                        <a:lumOff val="5000"/>
                      </a:schemeClr>
                    </a:solidFill>
                  </a:rPr>
                  <a:t>&lt;=(m-1), 0&lt;=j&lt;=(n-1), </a:t>
                </a:r>
                <a:r>
                  <a:rPr lang="en-US" sz="900" b="1" dirty="0">
                    <a:solidFill>
                      <a:srgbClr val="0070C0"/>
                    </a:solidFill>
                    <a:latin typeface="Times New Roman"/>
                    <a:ea typeface="Times New Roman"/>
                  </a:rPr>
                  <a:t>(</a:t>
                </a:r>
                <a:r>
                  <a:rPr lang="en-US" sz="900" b="1" dirty="0" err="1">
                    <a:solidFill>
                      <a:srgbClr val="0070C0"/>
                    </a:solidFill>
                    <a:latin typeface="Times New Roman"/>
                    <a:ea typeface="Times New Roman"/>
                  </a:rPr>
                  <a:t>i</a:t>
                </a:r>
                <a:r>
                  <a:rPr lang="en-US" sz="900" b="1" dirty="0">
                    <a:solidFill>
                      <a:srgbClr val="0070C0"/>
                    </a:solidFill>
                    <a:latin typeface="Times New Roman"/>
                    <a:ea typeface="Times New Roman"/>
                  </a:rPr>
                  <a:t>==0)</a:t>
                </a:r>
                <a:r>
                  <a:rPr lang="en-US" sz="900" b="1" dirty="0">
                    <a:solidFill>
                      <a:schemeClr val="bg1">
                        <a:lumMod val="95000"/>
                        <a:lumOff val="5000"/>
                      </a:schemeClr>
                    </a:solidFill>
                  </a:rPr>
                  <a:t> </a:t>
                </a:r>
                <a:r>
                  <a:rPr lang="en-US" sz="900" dirty="0">
                    <a:solidFill>
                      <a:schemeClr val="bg1">
                        <a:lumMod val="95000"/>
                        <a:lumOff val="5000"/>
                      </a:schemeClr>
                    </a:solidFill>
                  </a:rPr>
                  <a:t>)} </a:t>
                </a:r>
                <a:r>
                  <a:rPr lang="en-US" sz="900" b="1" dirty="0">
                    <a:solidFill>
                      <a:schemeClr val="bg1">
                        <a:lumMod val="95000"/>
                        <a:lumOff val="5000"/>
                      </a:schemeClr>
                    </a:solidFill>
                    <a:latin typeface="Times New Roman"/>
                    <a:ea typeface="Times New Roman"/>
                  </a:rPr>
                  <a:t>  </a:t>
                </a:r>
                <a:r>
                  <a:rPr lang="en-US" sz="900" b="1" dirty="0">
                    <a:solidFill>
                      <a:srgbClr val="FF0000"/>
                    </a:solidFill>
                    <a:latin typeface="Times New Roman"/>
                    <a:ea typeface="Times New Roman"/>
                  </a:rPr>
                  <a:t>b [</a:t>
                </a:r>
                <a:r>
                  <a:rPr lang="en-US" sz="900" b="1" dirty="0">
                    <a:solidFill>
                      <a:srgbClr val="0070C0"/>
                    </a:solidFill>
                    <a:latin typeface="Times New Roman"/>
                    <a:ea typeface="Times New Roman"/>
                  </a:rPr>
                  <a:t>0</a:t>
                </a:r>
                <a:r>
                  <a:rPr lang="en-US" sz="900" b="1" dirty="0">
                    <a:solidFill>
                      <a:srgbClr val="FF0000"/>
                    </a:solidFill>
                    <a:latin typeface="Times New Roman"/>
                    <a:ea typeface="Times New Roman"/>
                  </a:rPr>
                  <a:t>,j]= [  </a:t>
                </a:r>
                <a:r>
                  <a:rPr lang="en-US" sz="900" b="1" dirty="0">
                    <a:solidFill>
                      <a:srgbClr val="0070C0"/>
                    </a:solidFill>
                    <a:latin typeface="Times New Roman"/>
                    <a:ea typeface="Times New Roman"/>
                  </a:rPr>
                  <a:t>((forall (p q) {0&lt;= p&lt;=2, 0&lt;=q&lt;=2}   </a:t>
                </a:r>
              </a:p>
              <a:p>
                <a:pPr fontAlgn="auto">
                  <a:spcBef>
                    <a:spcPts val="0"/>
                  </a:spcBef>
                  <a:spcAft>
                    <a:spcPts val="0"/>
                  </a:spcAft>
                  <a:defRPr/>
                </a:pPr>
                <a:r>
                  <a:rPr lang="en-US" sz="900" b="1" dirty="0">
                    <a:solidFill>
                      <a:srgbClr val="0070C0"/>
                    </a:solidFill>
                    <a:latin typeface="Times New Roman"/>
                    <a:ea typeface="Times New Roman"/>
                  </a:rPr>
                  <a:t>				                 (* (aref a (row s-Edge1 a[i,j] p q)  </a:t>
                </a:r>
              </a:p>
              <a:p>
                <a:pPr fontAlgn="auto">
                  <a:spcBef>
                    <a:spcPts val="0"/>
                  </a:spcBef>
                  <a:spcAft>
                    <a:spcPts val="0"/>
                  </a:spcAft>
                  <a:defRPr/>
                </a:pPr>
                <a:r>
                  <a:rPr lang="en-US" sz="900" b="1" dirty="0">
                    <a:solidFill>
                      <a:srgbClr val="0070C0"/>
                    </a:solidFill>
                    <a:latin typeface="Times New Roman"/>
                    <a:ea typeface="Times New Roman"/>
                  </a:rPr>
                  <a:t>			                                                      (col s-Edge1 a[i,j] p q) ) </a:t>
                </a:r>
              </a:p>
              <a:p>
                <a:pPr fontAlgn="auto">
                  <a:spcBef>
                    <a:spcPts val="0"/>
                  </a:spcBef>
                  <a:spcAft>
                    <a:spcPts val="0"/>
                  </a:spcAft>
                  <a:defRPr/>
                </a:pPr>
                <a:r>
                  <a:rPr lang="en-US" sz="900" b="1" dirty="0">
                    <a:solidFill>
                      <a:srgbClr val="0070C0"/>
                    </a:solidFill>
                    <a:latin typeface="Times New Roman"/>
                    <a:ea typeface="Times New Roman"/>
                  </a:rPr>
                  <a:t>			                                          (w s-Edge1 a[i,j] p q))))</a:t>
                </a:r>
                <a:r>
                  <a:rPr lang="en-US" sz="900" b="1" baseline="30000" dirty="0" smtClean="0">
                    <a:solidFill>
                      <a:srgbClr val="0070C0"/>
                    </a:solidFill>
                    <a:latin typeface="Times New Roman"/>
                    <a:ea typeface="Times New Roman"/>
                  </a:rPr>
                  <a:t>2</a:t>
                </a:r>
                <a:r>
                  <a:rPr lang="en-US" sz="900" b="1" dirty="0" smtClean="0">
                    <a:solidFill>
                      <a:srgbClr val="FF0000"/>
                    </a:solidFill>
                    <a:latin typeface="Times New Roman"/>
                    <a:ea typeface="Times New Roman"/>
                  </a:rPr>
                  <a:t> +   (convolution using sp-Edge1)</a:t>
                </a:r>
                <a:r>
                  <a:rPr lang="en-US" sz="900" b="1" baseline="30000" dirty="0" smtClean="0">
                    <a:solidFill>
                      <a:srgbClr val="FF0000"/>
                    </a:solidFill>
                    <a:latin typeface="Times New Roman"/>
                    <a:ea typeface="Times New Roman"/>
                  </a:rPr>
                  <a:t>2</a:t>
                </a:r>
                <a:r>
                  <a:rPr lang="en-US" sz="900" b="1" dirty="0" smtClean="0">
                    <a:solidFill>
                      <a:srgbClr val="FF0000"/>
                    </a:solidFill>
                    <a:latin typeface="Times New Roman"/>
                    <a:ea typeface="Times New Roman"/>
                  </a:rPr>
                  <a:t>]</a:t>
                </a:r>
                <a:r>
                  <a:rPr lang="en-US" sz="900" b="1" baseline="30000" dirty="0" smtClean="0">
                    <a:solidFill>
                      <a:srgbClr val="FF0000"/>
                    </a:solidFill>
                    <a:latin typeface="Times New Roman"/>
                    <a:ea typeface="Times New Roman"/>
                  </a:rPr>
                  <a:t>1/2</a:t>
                </a:r>
                <a:r>
                  <a:rPr lang="en-US" sz="900" b="1" dirty="0" smtClean="0">
                    <a:solidFill>
                      <a:srgbClr val="FF0000"/>
                    </a:solidFill>
                    <a:latin typeface="Times New Roman"/>
                    <a:ea typeface="Times New Roman"/>
                  </a:rPr>
                  <a:t> </a:t>
                </a:r>
                <a:endParaRPr lang="en-US" sz="900" b="1" dirty="0">
                  <a:solidFill>
                    <a:srgbClr val="FF0000"/>
                  </a:solidFill>
                  <a:latin typeface="Times New Roman"/>
                  <a:ea typeface="Times New Roman"/>
                </a:endParaRPr>
              </a:p>
            </p:txBody>
          </p:sp>
          <p:sp>
            <p:nvSpPr>
              <p:cNvPr id="15" name="Down Arrow 14"/>
              <p:cNvSpPr/>
              <p:nvPr/>
            </p:nvSpPr>
            <p:spPr>
              <a:xfrm>
                <a:off x="2514600" y="1905000"/>
                <a:ext cx="2286000" cy="4572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Partestx</a:t>
                </a:r>
              </a:p>
            </p:txBody>
          </p:sp>
          <p:sp>
            <p:nvSpPr>
              <p:cNvPr id="16" name="Down Arrow 15"/>
              <p:cNvSpPr/>
              <p:nvPr/>
            </p:nvSpPr>
            <p:spPr>
              <a:xfrm>
                <a:off x="5181600" y="1905000"/>
                <a:ext cx="1295400" cy="4572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Symbol"/>
                    <a:ea typeface="Times New Roman"/>
                    <a:cs typeface="Times New Roman"/>
                  </a:rPr>
                  <a:t>Å</a:t>
                </a:r>
                <a:endParaRPr lang="en-US" sz="900" b="1" dirty="0">
                  <a:solidFill>
                    <a:srgbClr val="0070C0"/>
                  </a:solidFill>
                  <a:latin typeface="Times New Roman"/>
                  <a:ea typeface="Times New Roman"/>
                </a:endParaRPr>
              </a:p>
            </p:txBody>
          </p:sp>
          <p:sp>
            <p:nvSpPr>
              <p:cNvPr id="17" name="Rounded Rectangle 16"/>
              <p:cNvSpPr/>
              <p:nvPr/>
            </p:nvSpPr>
            <p:spPr>
              <a:xfrm>
                <a:off x="381001" y="3749015"/>
                <a:ext cx="7924799" cy="99059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900" dirty="0">
                    <a:solidFill>
                      <a:schemeClr val="bg1">
                        <a:lumMod val="95000"/>
                        <a:lumOff val="5000"/>
                      </a:schemeClr>
                    </a:solidFill>
                  </a:rPr>
                  <a:t>(forall (</a:t>
                </a:r>
                <a:r>
                  <a:rPr lang="en-US" sz="900" dirty="0" err="1">
                    <a:solidFill>
                      <a:schemeClr val="bg1">
                        <a:lumMod val="95000"/>
                        <a:lumOff val="5000"/>
                      </a:schemeClr>
                    </a:solidFill>
                  </a:rPr>
                  <a:t>i</a:t>
                </a:r>
                <a:r>
                  <a:rPr lang="en-US" sz="900" dirty="0">
                    <a:solidFill>
                      <a:schemeClr val="bg1">
                        <a:lumMod val="95000"/>
                        <a:lumOff val="5000"/>
                      </a:schemeClr>
                    </a:solidFill>
                  </a:rPr>
                  <a:t> j)  { 0&lt;= </a:t>
                </a:r>
                <a:r>
                  <a:rPr lang="en-US" sz="900" dirty="0" err="1">
                    <a:solidFill>
                      <a:schemeClr val="bg1">
                        <a:lumMod val="95000"/>
                        <a:lumOff val="5000"/>
                      </a:schemeClr>
                    </a:solidFill>
                  </a:rPr>
                  <a:t>i</a:t>
                </a:r>
                <a:r>
                  <a:rPr lang="en-US" sz="900" dirty="0">
                    <a:solidFill>
                      <a:schemeClr val="bg1">
                        <a:lumMod val="95000"/>
                        <a:lumOff val="5000"/>
                      </a:schemeClr>
                    </a:solidFill>
                  </a:rPr>
                  <a:t>&lt;=(m-1), 0&lt;=j&lt;=(n-1), </a:t>
                </a:r>
                <a:r>
                  <a:rPr lang="en-US" sz="900" b="1" dirty="0">
                    <a:solidFill>
                      <a:srgbClr val="0070C0"/>
                    </a:solidFill>
                    <a:latin typeface="Times New Roman"/>
                    <a:ea typeface="Times New Roman"/>
                  </a:rPr>
                  <a:t>(</a:t>
                </a:r>
                <a:r>
                  <a:rPr lang="en-US" sz="900" b="1" dirty="0" err="1">
                    <a:solidFill>
                      <a:srgbClr val="0070C0"/>
                    </a:solidFill>
                    <a:latin typeface="Times New Roman"/>
                    <a:ea typeface="Times New Roman"/>
                  </a:rPr>
                  <a:t>i</a:t>
                </a:r>
                <a:r>
                  <a:rPr lang="en-US" sz="900" b="1" dirty="0">
                    <a:solidFill>
                      <a:srgbClr val="0070C0"/>
                    </a:solidFill>
                    <a:latin typeface="Times New Roman"/>
                    <a:ea typeface="Times New Roman"/>
                  </a:rPr>
                  <a:t>==0)</a:t>
                </a:r>
                <a:r>
                  <a:rPr lang="en-US" sz="900" b="1" dirty="0">
                    <a:solidFill>
                      <a:schemeClr val="bg1">
                        <a:lumMod val="95000"/>
                        <a:lumOff val="5000"/>
                      </a:schemeClr>
                    </a:solidFill>
                  </a:rPr>
                  <a:t> </a:t>
                </a:r>
                <a:r>
                  <a:rPr lang="en-US" sz="900" dirty="0">
                    <a:solidFill>
                      <a:schemeClr val="bg1">
                        <a:lumMod val="95000"/>
                        <a:lumOff val="5000"/>
                      </a:schemeClr>
                    </a:solidFill>
                  </a:rPr>
                  <a:t>)} </a:t>
                </a:r>
                <a:r>
                  <a:rPr lang="en-US" sz="900" b="1" dirty="0">
                    <a:solidFill>
                      <a:schemeClr val="bg1">
                        <a:lumMod val="95000"/>
                        <a:lumOff val="5000"/>
                      </a:schemeClr>
                    </a:solidFill>
                    <a:latin typeface="Times New Roman"/>
                    <a:ea typeface="Times New Roman"/>
                  </a:rPr>
                  <a:t>  </a:t>
                </a:r>
                <a:r>
                  <a:rPr lang="en-US" sz="900" b="1" dirty="0">
                    <a:solidFill>
                      <a:srgbClr val="FF0000"/>
                    </a:solidFill>
                    <a:latin typeface="Times New Roman"/>
                    <a:ea typeface="Times New Roman"/>
                  </a:rPr>
                  <a:t>b [</a:t>
                </a:r>
                <a:r>
                  <a:rPr lang="en-US" sz="900" b="1" dirty="0">
                    <a:solidFill>
                      <a:srgbClr val="0070C0"/>
                    </a:solidFill>
                    <a:latin typeface="Times New Roman"/>
                    <a:ea typeface="Times New Roman"/>
                  </a:rPr>
                  <a:t>0</a:t>
                </a:r>
                <a:r>
                  <a:rPr lang="en-US" sz="900" b="1" dirty="0">
                    <a:solidFill>
                      <a:srgbClr val="FF0000"/>
                    </a:solidFill>
                    <a:latin typeface="Times New Roman"/>
                    <a:ea typeface="Times New Roman"/>
                  </a:rPr>
                  <a:t>,j]= [  </a:t>
                </a:r>
                <a:r>
                  <a:rPr lang="en-US" sz="900" b="1" dirty="0">
                    <a:solidFill>
                      <a:srgbClr val="0070C0"/>
                    </a:solidFill>
                    <a:latin typeface="Times New Roman"/>
                    <a:ea typeface="Times New Roman"/>
                  </a:rPr>
                  <a:t>((forall (p q) {0&lt;= p&lt;=2, 0&lt;=q&lt;=2}   </a:t>
                </a:r>
              </a:p>
              <a:p>
                <a:pPr fontAlgn="auto">
                  <a:spcBef>
                    <a:spcPts val="0"/>
                  </a:spcBef>
                  <a:spcAft>
                    <a:spcPts val="0"/>
                  </a:spcAft>
                  <a:defRPr/>
                </a:pPr>
                <a:r>
                  <a:rPr lang="en-US" sz="900" b="1" dirty="0">
                    <a:solidFill>
                      <a:srgbClr val="0070C0"/>
                    </a:solidFill>
                    <a:latin typeface="Times New Roman"/>
                    <a:ea typeface="Times New Roman"/>
                  </a:rPr>
                  <a:t>				                 (* (aref a (+ 0  (+ p -1))</a:t>
                </a:r>
              </a:p>
              <a:p>
                <a:pPr fontAlgn="auto">
                  <a:spcBef>
                    <a:spcPts val="0"/>
                  </a:spcBef>
                  <a:spcAft>
                    <a:spcPts val="0"/>
                  </a:spcAft>
                  <a:defRPr/>
                </a:pPr>
                <a:r>
                  <a:rPr lang="en-US" sz="900" b="1" dirty="0">
                    <a:solidFill>
                      <a:srgbClr val="0070C0"/>
                    </a:solidFill>
                    <a:latin typeface="Times New Roman"/>
                    <a:ea typeface="Times New Roman"/>
                  </a:rPr>
                  <a:t>			                                                      (+ j (+ q -1))) </a:t>
                </a:r>
                <a:r>
                  <a:rPr lang="en-US" sz="900" b="1" dirty="0" smtClean="0">
                    <a:solidFill>
                      <a:srgbClr val="0070C0"/>
                    </a:solidFill>
                    <a:latin typeface="Times New Roman"/>
                    <a:ea typeface="Times New Roman"/>
                  </a:rPr>
                  <a:t>0)))</a:t>
                </a:r>
                <a:r>
                  <a:rPr lang="en-US" sz="900" b="1" baseline="30000" dirty="0" smtClean="0">
                    <a:solidFill>
                      <a:srgbClr val="0070C0"/>
                    </a:solidFill>
                    <a:latin typeface="Times New Roman"/>
                    <a:ea typeface="Times New Roman"/>
                  </a:rPr>
                  <a:t>2</a:t>
                </a:r>
                <a:r>
                  <a:rPr lang="en-US" sz="900" b="1" dirty="0" smtClean="0">
                    <a:solidFill>
                      <a:srgbClr val="0070C0"/>
                    </a:solidFill>
                    <a:latin typeface="Times New Roman"/>
                    <a:ea typeface="Times New Roman"/>
                  </a:rPr>
                  <a:t> </a:t>
                </a:r>
                <a:r>
                  <a:rPr lang="en-US" sz="900" b="1" dirty="0" smtClean="0">
                    <a:solidFill>
                      <a:srgbClr val="FF0000"/>
                    </a:solidFill>
                    <a:latin typeface="Times New Roman"/>
                    <a:ea typeface="Times New Roman"/>
                  </a:rPr>
                  <a:t>+  (“convolution using sp-Edge1” )</a:t>
                </a:r>
                <a:r>
                  <a:rPr lang="en-US" sz="900" b="1" baseline="30000" dirty="0" smtClean="0">
                    <a:solidFill>
                      <a:srgbClr val="FF0000"/>
                    </a:solidFill>
                    <a:latin typeface="Times New Roman"/>
                    <a:ea typeface="Times New Roman"/>
                  </a:rPr>
                  <a:t>2</a:t>
                </a:r>
                <a:r>
                  <a:rPr lang="en-US" sz="900" b="1" dirty="0" smtClean="0">
                    <a:solidFill>
                      <a:srgbClr val="FF0000"/>
                    </a:solidFill>
                    <a:latin typeface="Times New Roman"/>
                    <a:ea typeface="Times New Roman"/>
                  </a:rPr>
                  <a:t>]</a:t>
                </a:r>
                <a:r>
                  <a:rPr lang="en-US" sz="900" b="1" baseline="30000" dirty="0" smtClean="0">
                    <a:solidFill>
                      <a:srgbClr val="FF0000"/>
                    </a:solidFill>
                    <a:latin typeface="Times New Roman"/>
                    <a:ea typeface="Times New Roman"/>
                  </a:rPr>
                  <a:t>1/2</a:t>
                </a:r>
                <a:endParaRPr lang="en-US" sz="900" b="1" dirty="0">
                  <a:solidFill>
                    <a:srgbClr val="FF0000"/>
                  </a:solidFill>
                  <a:latin typeface="Times New Roman"/>
                  <a:ea typeface="Times New Roman"/>
                </a:endParaRPr>
              </a:p>
            </p:txBody>
          </p:sp>
          <p:sp>
            <p:nvSpPr>
              <p:cNvPr id="24" name="Rounded Rectangle 23"/>
              <p:cNvSpPr/>
              <p:nvPr/>
            </p:nvSpPr>
            <p:spPr>
              <a:xfrm>
                <a:off x="609600" y="5029200"/>
                <a:ext cx="7924800" cy="4572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900" dirty="0">
                    <a:solidFill>
                      <a:schemeClr val="bg1">
                        <a:lumMod val="95000"/>
                        <a:lumOff val="5000"/>
                      </a:schemeClr>
                    </a:solidFill>
                  </a:rPr>
                  <a:t>(forall (</a:t>
                </a:r>
                <a:r>
                  <a:rPr lang="en-US" sz="900" dirty="0" err="1">
                    <a:solidFill>
                      <a:schemeClr val="bg1">
                        <a:lumMod val="95000"/>
                        <a:lumOff val="5000"/>
                      </a:schemeClr>
                    </a:solidFill>
                  </a:rPr>
                  <a:t>i</a:t>
                </a:r>
                <a:r>
                  <a:rPr lang="en-US" sz="900" dirty="0">
                    <a:solidFill>
                      <a:schemeClr val="bg1">
                        <a:lumMod val="95000"/>
                        <a:lumOff val="5000"/>
                      </a:schemeClr>
                    </a:solidFill>
                  </a:rPr>
                  <a:t> j)  { 0&lt;= </a:t>
                </a:r>
                <a:r>
                  <a:rPr lang="en-US" sz="900" dirty="0" err="1">
                    <a:solidFill>
                      <a:schemeClr val="bg1">
                        <a:lumMod val="95000"/>
                        <a:lumOff val="5000"/>
                      </a:schemeClr>
                    </a:solidFill>
                  </a:rPr>
                  <a:t>i</a:t>
                </a:r>
                <a:r>
                  <a:rPr lang="en-US" sz="900" dirty="0">
                    <a:solidFill>
                      <a:schemeClr val="bg1">
                        <a:lumMod val="95000"/>
                        <a:lumOff val="5000"/>
                      </a:schemeClr>
                    </a:solidFill>
                  </a:rPr>
                  <a:t>&lt;=(m-1), 0&lt;=j&lt;=(n-1), </a:t>
                </a:r>
                <a:r>
                  <a:rPr lang="en-US" sz="900" b="1" dirty="0">
                    <a:solidFill>
                      <a:srgbClr val="0070C0"/>
                    </a:solidFill>
                    <a:latin typeface="Times New Roman"/>
                    <a:ea typeface="Times New Roman"/>
                  </a:rPr>
                  <a:t>(</a:t>
                </a:r>
                <a:r>
                  <a:rPr lang="en-US" sz="900" b="1" dirty="0" err="1">
                    <a:solidFill>
                      <a:srgbClr val="0070C0"/>
                    </a:solidFill>
                    <a:latin typeface="Times New Roman"/>
                    <a:ea typeface="Times New Roman"/>
                  </a:rPr>
                  <a:t>i</a:t>
                </a:r>
                <a:r>
                  <a:rPr lang="en-US" sz="900" b="1" dirty="0">
                    <a:solidFill>
                      <a:srgbClr val="0070C0"/>
                    </a:solidFill>
                    <a:latin typeface="Times New Roman"/>
                    <a:ea typeface="Times New Roman"/>
                  </a:rPr>
                  <a:t>==0)</a:t>
                </a:r>
                <a:r>
                  <a:rPr lang="en-US" sz="900" b="1" dirty="0">
                    <a:solidFill>
                      <a:schemeClr val="bg1">
                        <a:lumMod val="95000"/>
                        <a:lumOff val="5000"/>
                      </a:schemeClr>
                    </a:solidFill>
                  </a:rPr>
                  <a:t> </a:t>
                </a:r>
                <a:r>
                  <a:rPr lang="en-US" sz="900" dirty="0">
                    <a:solidFill>
                      <a:schemeClr val="bg1">
                        <a:lumMod val="95000"/>
                        <a:lumOff val="5000"/>
                      </a:schemeClr>
                    </a:solidFill>
                  </a:rPr>
                  <a:t>} </a:t>
                </a:r>
                <a:r>
                  <a:rPr lang="en-US" sz="900" b="1" dirty="0">
                    <a:solidFill>
                      <a:srgbClr val="FF0000"/>
                    </a:solidFill>
                    <a:latin typeface="Times New Roman"/>
                    <a:ea typeface="Times New Roman"/>
                  </a:rPr>
                  <a:t>b [</a:t>
                </a:r>
                <a:r>
                  <a:rPr lang="en-US" sz="900" b="1" dirty="0">
                    <a:solidFill>
                      <a:srgbClr val="0070C0"/>
                    </a:solidFill>
                    <a:latin typeface="Times New Roman"/>
                    <a:ea typeface="Times New Roman"/>
                  </a:rPr>
                  <a:t>0</a:t>
                </a:r>
                <a:r>
                  <a:rPr lang="en-US" sz="900" b="1" dirty="0">
                    <a:solidFill>
                      <a:srgbClr val="FF0000"/>
                    </a:solidFill>
                    <a:latin typeface="Times New Roman"/>
                    <a:ea typeface="Times New Roman"/>
                  </a:rPr>
                  <a:t>,j]=[   </a:t>
                </a:r>
                <a:r>
                  <a:rPr lang="en-US" sz="900" b="1" dirty="0">
                    <a:solidFill>
                      <a:srgbClr val="0070C0"/>
                    </a:solidFill>
                    <a:latin typeface="Times New Roman"/>
                    <a:ea typeface="Times New Roman"/>
                  </a:rPr>
                  <a:t>0                         </a:t>
                </a:r>
                <a:r>
                  <a:rPr lang="en-US" sz="900" b="1" dirty="0">
                    <a:solidFill>
                      <a:srgbClr val="FF0000"/>
                    </a:solidFill>
                    <a:latin typeface="Times New Roman"/>
                    <a:ea typeface="Times New Roman"/>
                  </a:rPr>
                  <a:t>+                        0]</a:t>
                </a:r>
                <a:r>
                  <a:rPr lang="en-US" sz="900" b="1" baseline="30000" dirty="0">
                    <a:solidFill>
                      <a:srgbClr val="FF0000"/>
                    </a:solidFill>
                    <a:latin typeface="Times New Roman"/>
                    <a:ea typeface="Times New Roman"/>
                  </a:rPr>
                  <a:t>1/2</a:t>
                </a:r>
                <a:r>
                  <a:rPr lang="en-US" sz="900" b="1" dirty="0">
                    <a:solidFill>
                      <a:srgbClr val="FF0000"/>
                    </a:solidFill>
                    <a:latin typeface="Times New Roman"/>
                    <a:ea typeface="Times New Roman"/>
                  </a:rPr>
                  <a:t> </a:t>
                </a:r>
              </a:p>
            </p:txBody>
          </p:sp>
          <p:sp>
            <p:nvSpPr>
              <p:cNvPr id="25" name="Down Arrow 24"/>
              <p:cNvSpPr/>
              <p:nvPr/>
            </p:nvSpPr>
            <p:spPr>
              <a:xfrm>
                <a:off x="5334000" y="3429000"/>
                <a:ext cx="11430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row</a:t>
                </a:r>
              </a:p>
            </p:txBody>
          </p:sp>
          <p:sp>
            <p:nvSpPr>
              <p:cNvPr id="26" name="Down Arrow 25"/>
              <p:cNvSpPr/>
              <p:nvPr/>
            </p:nvSpPr>
            <p:spPr>
              <a:xfrm>
                <a:off x="6477000" y="3429000"/>
                <a:ext cx="9906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col</a:t>
                </a:r>
              </a:p>
            </p:txBody>
          </p:sp>
          <p:sp>
            <p:nvSpPr>
              <p:cNvPr id="27" name="Down Arrow 26"/>
              <p:cNvSpPr/>
              <p:nvPr/>
            </p:nvSpPr>
            <p:spPr>
              <a:xfrm>
                <a:off x="4343400" y="3429000"/>
                <a:ext cx="9906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w</a:t>
                </a:r>
              </a:p>
            </p:txBody>
          </p:sp>
          <p:sp>
            <p:nvSpPr>
              <p:cNvPr id="28" name="Down Arrow 27"/>
              <p:cNvSpPr/>
              <p:nvPr/>
            </p:nvSpPr>
            <p:spPr>
              <a:xfrm>
                <a:off x="3619500" y="4724400"/>
                <a:ext cx="20955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 0)</a:t>
                </a:r>
              </a:p>
            </p:txBody>
          </p:sp>
          <p:sp>
            <p:nvSpPr>
              <p:cNvPr id="29" name="Down Arrow 28"/>
              <p:cNvSpPr/>
              <p:nvPr/>
            </p:nvSpPr>
            <p:spPr>
              <a:xfrm>
                <a:off x="5753100" y="4724400"/>
                <a:ext cx="20955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smtClean="0">
                    <a:solidFill>
                      <a:srgbClr val="FF0000"/>
                    </a:solidFill>
                    <a:latin typeface="Times New Roman"/>
                    <a:ea typeface="Times New Roman"/>
                  </a:rPr>
                  <a:t>(…* 0)</a:t>
                </a:r>
                <a:endParaRPr lang="en-US" sz="900" b="1" dirty="0">
                  <a:solidFill>
                    <a:srgbClr val="FF0000"/>
                  </a:solidFill>
                  <a:latin typeface="Times New Roman"/>
                  <a:ea typeface="Times New Roman"/>
                </a:endParaRPr>
              </a:p>
            </p:txBody>
          </p:sp>
          <p:sp>
            <p:nvSpPr>
              <p:cNvPr id="21" name="Down Arrow 20"/>
              <p:cNvSpPr/>
              <p:nvPr/>
            </p:nvSpPr>
            <p:spPr>
              <a:xfrm>
                <a:off x="3771900" y="5486400"/>
                <a:ext cx="2095500" cy="304800"/>
              </a:xfrm>
              <a:prstGeom prst="downArrow">
                <a:avLst>
                  <a:gd name="adj1" fmla="val 50000"/>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070C0"/>
                    </a:solidFill>
                    <a:latin typeface="Times New Roman"/>
                    <a:ea typeface="Times New Roman"/>
                  </a:rPr>
                  <a:t>PE</a:t>
                </a:r>
              </a:p>
            </p:txBody>
          </p:sp>
        </p:grpSp>
        <p:sp>
          <p:nvSpPr>
            <p:cNvPr id="22" name="Down Arrow 21"/>
            <p:cNvSpPr/>
            <p:nvPr/>
          </p:nvSpPr>
          <p:spPr>
            <a:xfrm>
              <a:off x="2743200" y="4548351"/>
              <a:ext cx="3543126" cy="404649"/>
            </a:xfrm>
            <a:prstGeom prst="downArrow">
              <a:avLst>
                <a:gd name="adj1" fmla="val 50000"/>
                <a:gd name="adj2" fmla="val 476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err="1" smtClean="0">
                  <a:solidFill>
                    <a:srgbClr val="0070C0"/>
                  </a:solidFill>
                  <a:latin typeface="Times New Roman"/>
                  <a:ea typeface="Times New Roman"/>
                </a:rPr>
                <a:t>SimplifyLoops</a:t>
              </a:r>
              <a:endParaRPr lang="en-US" sz="1600" b="1" dirty="0">
                <a:solidFill>
                  <a:srgbClr val="0070C0"/>
                </a:solidFill>
                <a:latin typeface="Times New Roman"/>
                <a:ea typeface="Times New Roman"/>
              </a:endParaRPr>
            </a:p>
          </p:txBody>
        </p:sp>
        <p:sp>
          <p:nvSpPr>
            <p:cNvPr id="30" name="Rounded Rectangle 29"/>
            <p:cNvSpPr/>
            <p:nvPr/>
          </p:nvSpPr>
          <p:spPr>
            <a:xfrm>
              <a:off x="592822" y="4114800"/>
              <a:ext cx="7543800" cy="43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1">
                      <a:lumMod val="95000"/>
                      <a:lumOff val="5000"/>
                    </a:schemeClr>
                  </a:solidFill>
                </a:rPr>
                <a:t>(</a:t>
              </a:r>
              <a:r>
                <a:rPr lang="en-US" sz="1200" dirty="0" err="1">
                  <a:solidFill>
                    <a:schemeClr val="bg1">
                      <a:lumMod val="95000"/>
                      <a:lumOff val="5000"/>
                    </a:schemeClr>
                  </a:solidFill>
                </a:rPr>
                <a:t>forall</a:t>
              </a:r>
              <a:r>
                <a:rPr lang="en-US" sz="1200" dirty="0">
                  <a:solidFill>
                    <a:schemeClr val="bg1">
                      <a:lumMod val="95000"/>
                      <a:lumOff val="5000"/>
                    </a:schemeClr>
                  </a:solidFill>
                </a:rPr>
                <a:t> </a:t>
              </a:r>
              <a:r>
                <a:rPr lang="en-US" sz="1200" dirty="0" smtClean="0">
                  <a:solidFill>
                    <a:schemeClr val="bg1">
                      <a:lumMod val="95000"/>
                      <a:lumOff val="5000"/>
                    </a:schemeClr>
                  </a:solidFill>
                </a:rPr>
                <a:t>(</a:t>
              </a:r>
              <a:r>
                <a:rPr lang="en-US" sz="1200" dirty="0" err="1" smtClean="0">
                  <a:solidFill>
                    <a:schemeClr val="bg1">
                      <a:lumMod val="95000"/>
                      <a:lumOff val="5000"/>
                    </a:schemeClr>
                  </a:solidFill>
                </a:rPr>
                <a:t>i</a:t>
              </a:r>
              <a:r>
                <a:rPr lang="en-US" sz="1200" dirty="0" smtClean="0">
                  <a:solidFill>
                    <a:schemeClr val="bg1">
                      <a:lumMod val="95000"/>
                      <a:lumOff val="5000"/>
                    </a:schemeClr>
                  </a:solidFill>
                </a:rPr>
                <a:t> j</a:t>
              </a:r>
              <a:r>
                <a:rPr lang="en-US" sz="1200" dirty="0">
                  <a:solidFill>
                    <a:schemeClr val="bg1">
                      <a:lumMod val="95000"/>
                      <a:lumOff val="5000"/>
                    </a:schemeClr>
                  </a:solidFill>
                </a:rPr>
                <a:t>)  { 0&lt;= </a:t>
              </a:r>
              <a:r>
                <a:rPr lang="en-US" sz="1200" dirty="0" err="1">
                  <a:solidFill>
                    <a:schemeClr val="bg1">
                      <a:lumMod val="95000"/>
                      <a:lumOff val="5000"/>
                    </a:schemeClr>
                  </a:solidFill>
                </a:rPr>
                <a:t>i</a:t>
              </a:r>
              <a:r>
                <a:rPr lang="en-US" sz="1200" dirty="0">
                  <a:solidFill>
                    <a:schemeClr val="bg1">
                      <a:lumMod val="95000"/>
                      <a:lumOff val="5000"/>
                    </a:schemeClr>
                  </a:solidFill>
                </a:rPr>
                <a:t>&lt;=(m-1), 0&lt;=j&lt;=(n-1), </a:t>
              </a:r>
              <a:r>
                <a:rPr lang="en-US" sz="1400" b="1" dirty="0">
                  <a:solidFill>
                    <a:srgbClr val="0070C0"/>
                  </a:solidFill>
                  <a:latin typeface="Times New Roman"/>
                  <a:ea typeface="Times New Roman"/>
                </a:rPr>
                <a:t>(</a:t>
              </a:r>
              <a:r>
                <a:rPr lang="en-US" sz="1400" b="1" dirty="0" err="1">
                  <a:solidFill>
                    <a:srgbClr val="0070C0"/>
                  </a:solidFill>
                  <a:latin typeface="Times New Roman"/>
                  <a:ea typeface="Times New Roman"/>
                </a:rPr>
                <a:t>i</a:t>
              </a:r>
              <a:r>
                <a:rPr lang="en-US" sz="1400" b="1" dirty="0">
                  <a:solidFill>
                    <a:srgbClr val="0070C0"/>
                  </a:solidFill>
                  <a:latin typeface="Times New Roman"/>
                  <a:ea typeface="Times New Roman"/>
                </a:rPr>
                <a:t>==0)</a:t>
              </a:r>
              <a:r>
                <a:rPr lang="en-US" sz="1200" b="1" dirty="0">
                  <a:solidFill>
                    <a:schemeClr val="bg1">
                      <a:lumMod val="95000"/>
                      <a:lumOff val="5000"/>
                    </a:schemeClr>
                  </a:solidFill>
                </a:rPr>
                <a:t> </a:t>
              </a:r>
              <a:r>
                <a:rPr lang="en-US" sz="1200" dirty="0">
                  <a:solidFill>
                    <a:schemeClr val="bg1">
                      <a:lumMod val="95000"/>
                      <a:lumOff val="5000"/>
                    </a:schemeClr>
                  </a:solidFill>
                </a:rPr>
                <a:t>} </a:t>
              </a:r>
              <a:r>
                <a:rPr lang="en-US" sz="1200" b="1" dirty="0">
                  <a:solidFill>
                    <a:srgbClr val="FF0000"/>
                  </a:solidFill>
                  <a:latin typeface="Times New Roman"/>
                  <a:ea typeface="Times New Roman"/>
                </a:rPr>
                <a:t>b [</a:t>
              </a:r>
              <a:r>
                <a:rPr lang="en-US" sz="1200" b="1" dirty="0">
                  <a:solidFill>
                    <a:srgbClr val="0070C0"/>
                  </a:solidFill>
                  <a:latin typeface="Times New Roman"/>
                  <a:ea typeface="Times New Roman"/>
                </a:rPr>
                <a:t>0</a:t>
              </a:r>
              <a:r>
                <a:rPr lang="en-US" sz="1200" b="1" dirty="0">
                  <a:solidFill>
                    <a:srgbClr val="FF0000"/>
                  </a:solidFill>
                  <a:latin typeface="Times New Roman"/>
                  <a:ea typeface="Times New Roman"/>
                </a:rPr>
                <a:t>,j]= </a:t>
              </a:r>
              <a:r>
                <a:rPr lang="en-US" sz="1200" b="1" dirty="0">
                  <a:solidFill>
                    <a:srgbClr val="0070C0"/>
                  </a:solidFill>
                  <a:latin typeface="Times New Roman"/>
                  <a:ea typeface="Times New Roman"/>
                </a:rPr>
                <a:t>0</a:t>
              </a:r>
              <a:endParaRPr lang="en-US" sz="1200" b="1" dirty="0">
                <a:solidFill>
                  <a:srgbClr val="FF0000"/>
                </a:solidFill>
                <a:latin typeface="Times New Roman"/>
                <a:ea typeface="Times New Roman"/>
              </a:endParaRPr>
            </a:p>
          </p:txBody>
        </p:sp>
        <p:sp>
          <p:nvSpPr>
            <p:cNvPr id="42" name="Line Callout 1 41"/>
            <p:cNvSpPr/>
            <p:nvPr/>
          </p:nvSpPr>
          <p:spPr>
            <a:xfrm>
              <a:off x="6858000" y="5295900"/>
              <a:ext cx="1828800" cy="1143000"/>
            </a:xfrm>
            <a:prstGeom prst="borderCallout1">
              <a:avLst>
                <a:gd name="adj1" fmla="val 18750"/>
                <a:gd name="adj2" fmla="val -8333"/>
                <a:gd name="adj3" fmla="val -5000"/>
                <a:gd name="adj4" fmla="val -190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latin typeface="Times New Roman"/>
                  <a:ea typeface="Times New Roman"/>
                </a:rPr>
                <a:t>i</a:t>
              </a:r>
              <a:r>
                <a:rPr lang="en-US" b="1" dirty="0" smtClean="0">
                  <a:solidFill>
                    <a:srgbClr val="0070C0"/>
                  </a:solidFill>
                  <a:latin typeface="Times New Roman"/>
                  <a:ea typeface="Times New Roman"/>
                </a:rPr>
                <a:t>   loop</a:t>
              </a:r>
            </a:p>
            <a:p>
              <a:pPr algn="ctr"/>
              <a:r>
                <a:rPr lang="en-US" b="1" dirty="0" smtClean="0">
                  <a:solidFill>
                    <a:srgbClr val="0070C0"/>
                  </a:solidFill>
                  <a:latin typeface="Times New Roman"/>
                  <a:ea typeface="Times New Roman"/>
                </a:rPr>
                <a:t>Evaporates</a:t>
              </a:r>
            </a:p>
            <a:p>
              <a:pPr algn="ctr"/>
              <a:r>
                <a:rPr lang="en-US" b="1" dirty="0" smtClean="0">
                  <a:solidFill>
                    <a:srgbClr val="0070C0"/>
                  </a:solidFill>
                  <a:latin typeface="Times New Roman"/>
                  <a:ea typeface="Times New Roman"/>
                </a:rPr>
                <a:t>Because of (</a:t>
              </a:r>
              <a:r>
                <a:rPr lang="en-US" b="1" dirty="0" err="1" smtClean="0">
                  <a:solidFill>
                    <a:srgbClr val="0070C0"/>
                  </a:solidFill>
                  <a:latin typeface="Times New Roman"/>
                  <a:ea typeface="Times New Roman"/>
                </a:rPr>
                <a:t>i</a:t>
              </a:r>
              <a:r>
                <a:rPr lang="en-US" b="1" dirty="0" smtClean="0">
                  <a:solidFill>
                    <a:srgbClr val="0070C0"/>
                  </a:solidFill>
                  <a:latin typeface="Times New Roman"/>
                  <a:ea typeface="Times New Roman"/>
                </a:rPr>
                <a:t>==0)</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Degenerate Loops for Edges?</a:t>
            </a:r>
            <a:endParaRPr lang="en-US" dirty="0"/>
          </a:p>
        </p:txBody>
      </p:sp>
      <p:sp>
        <p:nvSpPr>
          <p:cNvPr id="856066" name="Rectangle 4"/>
          <p:cNvSpPr>
            <a:spLocks noChangeArrowheads="1"/>
          </p:cNvSpPr>
          <p:nvPr/>
        </p:nvSpPr>
        <p:spPr bwMode="auto">
          <a:xfrm>
            <a:off x="1752600" y="2286000"/>
            <a:ext cx="6248400" cy="2586038"/>
          </a:xfrm>
          <a:prstGeom prst="rect">
            <a:avLst/>
          </a:prstGeom>
          <a:noFill/>
          <a:ln w="9525">
            <a:noFill/>
            <a:miter lim="800000"/>
            <a:headEnd/>
            <a:tailEnd/>
          </a:ln>
        </p:spPr>
        <p:txBody>
          <a:bodyPr>
            <a:spAutoFit/>
          </a:bodyPr>
          <a:lstStyle/>
          <a:p>
            <a:r>
              <a:rPr lang="en-US">
                <a:latin typeface="Book Antiqua" pitchFamily="18" charset="0"/>
              </a:rPr>
              <a:t>void Sobel Edges9( ) </a:t>
            </a:r>
          </a:p>
          <a:p>
            <a:r>
              <a:rPr lang="en-US">
                <a:latin typeface="Book Antiqua" pitchFamily="18" charset="0"/>
              </a:rPr>
              <a:t>	{ /* Edge1 partitioning condition is  (i=0) */</a:t>
            </a:r>
          </a:p>
          <a:p>
            <a:r>
              <a:rPr lang="en-US">
                <a:latin typeface="Book Antiqua" pitchFamily="18" charset="0"/>
              </a:rPr>
              <a:t>	  {for (int j=0; j&lt;=(n-1);++j) b [0,j]=0;} </a:t>
            </a:r>
          </a:p>
          <a:p>
            <a:r>
              <a:rPr lang="en-US">
                <a:latin typeface="Book Antiqua" pitchFamily="18" charset="0"/>
              </a:rPr>
              <a:t>	</a:t>
            </a:r>
          </a:p>
          <a:p>
            <a:endParaRPr lang="en-US">
              <a:latin typeface="Book Antiqua" pitchFamily="18" charset="0"/>
            </a:endParaRPr>
          </a:p>
          <a:p>
            <a:endParaRPr lang="en-US">
              <a:latin typeface="Book Antiqua" pitchFamily="18" charset="0"/>
            </a:endParaRPr>
          </a:p>
          <a:p>
            <a:endParaRPr lang="en-US">
              <a:latin typeface="Book Antiqua" pitchFamily="18" charset="0"/>
            </a:endParaRPr>
          </a:p>
          <a:p>
            <a:endParaRPr lang="en-US">
              <a:latin typeface="Book Antiqua" pitchFamily="18" charset="0"/>
            </a:endParaRPr>
          </a:p>
          <a:p>
            <a:r>
              <a:rPr lang="en-US">
                <a:latin typeface="Book Antiqua" pitchFamily="18" charset="0"/>
              </a:rPr>
              <a:t>  	_endthread( ); } 	 </a:t>
            </a:r>
          </a:p>
        </p:txBody>
      </p:sp>
      <p:sp>
        <p:nvSpPr>
          <p:cNvPr id="6" name="Flowchart: Connector 5"/>
          <p:cNvSpPr/>
          <p:nvPr/>
        </p:nvSpPr>
        <p:spPr>
          <a:xfrm>
            <a:off x="3448050" y="3352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
          <p:cNvSpPr/>
          <p:nvPr/>
        </p:nvSpPr>
        <p:spPr>
          <a:xfrm>
            <a:off x="3448050" y="3733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7"/>
          <p:cNvSpPr/>
          <p:nvPr/>
        </p:nvSpPr>
        <p:spPr>
          <a:xfrm>
            <a:off x="3448050" y="4191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Analyzing Behavior with History Debugger</a:t>
            </a:r>
            <a:endParaRPr lang="en-US" dirty="0"/>
          </a:p>
        </p:txBody>
      </p:sp>
      <p:pic>
        <p:nvPicPr>
          <p:cNvPr id="857090" name="Picture 2" descr="HistoryDebuggerLarge.PNG"/>
          <p:cNvPicPr>
            <a:picLocks noChangeAspect="1"/>
          </p:cNvPicPr>
          <p:nvPr/>
        </p:nvPicPr>
        <p:blipFill>
          <a:blip r:embed="rId3" cstate="print"/>
          <a:srcRect/>
          <a:stretch>
            <a:fillRect/>
          </a:stretch>
        </p:blipFill>
        <p:spPr bwMode="auto">
          <a:xfrm>
            <a:off x="1219200" y="1417638"/>
            <a:ext cx="6902450" cy="497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Debugger Bookmarks</a:t>
            </a:r>
            <a:endParaRPr lang="en-US" dirty="0"/>
          </a:p>
        </p:txBody>
      </p:sp>
      <p:pic>
        <p:nvPicPr>
          <p:cNvPr id="3" name="Picture 2" descr="HistoryDebuggerBookmarks.PNG"/>
          <p:cNvPicPr>
            <a:picLocks noChangeAspect="1"/>
          </p:cNvPicPr>
          <p:nvPr/>
        </p:nvPicPr>
        <p:blipFill>
          <a:blip r:embed="rId3" cstate="print"/>
          <a:stretch>
            <a:fillRect/>
          </a:stretch>
        </p:blipFill>
        <p:spPr>
          <a:xfrm>
            <a:off x="1652180" y="1590099"/>
            <a:ext cx="5839640" cy="412490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58114" name="Content Placeholder 2"/>
          <p:cNvSpPr>
            <a:spLocks noGrp="1"/>
          </p:cNvSpPr>
          <p:nvPr>
            <p:ph idx="1"/>
          </p:nvPr>
        </p:nvSpPr>
        <p:spPr/>
        <p:txBody>
          <a:bodyPr/>
          <a:lstStyle/>
          <a:p>
            <a:pPr eaLnBrk="1" hangingPunct="1"/>
            <a:r>
              <a:rPr lang="en-US" smtClean="0"/>
              <a:t>Building Logical Architecture</a:t>
            </a:r>
          </a:p>
          <a:p>
            <a:pPr eaLnBrk="1" hangingPunct="1"/>
            <a:r>
              <a:rPr lang="en-US" smtClean="0"/>
              <a:t>History Debugger</a:t>
            </a:r>
          </a:p>
          <a:p>
            <a:pPr eaLnBrk="1" hangingPunct="1"/>
            <a:r>
              <a:rPr lang="en-US" smtClean="0"/>
              <a:t>Partial Evaluation Engine</a:t>
            </a:r>
          </a:p>
          <a:p>
            <a:pPr eaLnBrk="1" hangingPunct="1"/>
            <a:r>
              <a:rPr lang="en-US" smtClean="0">
                <a:solidFill>
                  <a:srgbClr val="FF0000"/>
                </a:solidFill>
              </a:rPr>
              <a:t>Synchronizing Design Decisions</a:t>
            </a:r>
          </a:p>
          <a:p>
            <a:pPr eaLnBrk="1" hangingPunct="1"/>
            <a:r>
              <a:rPr lang="en-US" smtClean="0"/>
              <a:t>Pattern Matching Engine</a:t>
            </a:r>
          </a:p>
          <a:p>
            <a:pPr eaLnBrk="1" hangingPunct="1"/>
            <a:r>
              <a:rPr lang="en-US" smtClean="0"/>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Synchronizing Design Decisions</a:t>
            </a:r>
            <a:endParaRPr lang="en-US" dirty="0"/>
          </a:p>
        </p:txBody>
      </p:sp>
      <p:sp>
        <p:nvSpPr>
          <p:cNvPr id="859138" name="Content Placeholder 2"/>
          <p:cNvSpPr>
            <a:spLocks noGrp="1"/>
          </p:cNvSpPr>
          <p:nvPr>
            <p:ph idx="1"/>
          </p:nvPr>
        </p:nvSpPr>
        <p:spPr>
          <a:xfrm>
            <a:off x="457200" y="1600200"/>
            <a:ext cx="8382000" cy="4708525"/>
          </a:xfrm>
        </p:spPr>
        <p:txBody>
          <a:bodyPr/>
          <a:lstStyle/>
          <a:p>
            <a:pPr eaLnBrk="1" hangingPunct="1"/>
            <a:r>
              <a:rPr lang="en-US" smtClean="0"/>
              <a:t>How did index variables get synchronized?</a:t>
            </a:r>
          </a:p>
          <a:p>
            <a:pPr lvl="1" eaLnBrk="1" hangingPunct="1"/>
            <a:r>
              <a:rPr lang="en-US" smtClean="0"/>
              <a:t>d</a:t>
            </a:r>
            <a:r>
              <a:rPr lang="en-US" baseline="-25000" smtClean="0"/>
              <a:t>i,j  </a:t>
            </a:r>
            <a:r>
              <a:rPr lang="en-US" smtClean="0"/>
              <a:t>and c</a:t>
            </a:r>
            <a:r>
              <a:rPr lang="en-US" baseline="-25000" smtClean="0"/>
              <a:t>k,l </a:t>
            </a:r>
            <a:r>
              <a:rPr lang="en-US" smtClean="0"/>
              <a:t>and c</a:t>
            </a:r>
            <a:r>
              <a:rPr lang="en-US" baseline="-25000" smtClean="0"/>
              <a:t>t,u</a:t>
            </a:r>
            <a:endParaRPr lang="en-US" smtClean="0"/>
          </a:p>
          <a:p>
            <a:pPr eaLnBrk="1" hangingPunct="1"/>
            <a:r>
              <a:rPr lang="en-US" smtClean="0"/>
              <a:t>Answer: Loop constraint combining transforms generated fix up transforms to be executed later</a:t>
            </a:r>
          </a:p>
          <a:p>
            <a:pPr lvl="1" eaLnBrk="1" hangingPunct="1"/>
            <a:r>
              <a:rPr lang="en-US" smtClean="0"/>
              <a:t>Loop2d4 combo transform generated </a:t>
            </a:r>
          </a:p>
          <a:p>
            <a:pPr lvl="2" eaLnBrk="1" hangingPunct="1"/>
            <a:r>
              <a:rPr lang="en-US" smtClean="0"/>
              <a:t>K -&gt; I, T-&gt; I, L-&gt; J, U-&gt;J transforms</a:t>
            </a:r>
          </a:p>
          <a:p>
            <a:pPr lvl="1" eaLnBrk="1" hangingPunct="1"/>
            <a:r>
              <a:rPr lang="en-US" smtClean="0"/>
              <a:t>NB: Loop constraints for neighborhoods s and sp elided from example for simplicity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60162" name="Content Placeholder 2"/>
          <p:cNvSpPr>
            <a:spLocks noGrp="1"/>
          </p:cNvSpPr>
          <p:nvPr>
            <p:ph idx="1"/>
          </p:nvPr>
        </p:nvSpPr>
        <p:spPr/>
        <p:txBody>
          <a:bodyPr/>
          <a:lstStyle/>
          <a:p>
            <a:pPr eaLnBrk="1" hangingPunct="1"/>
            <a:r>
              <a:rPr lang="en-US" smtClean="0"/>
              <a:t>Building Logical Architecture</a:t>
            </a:r>
          </a:p>
          <a:p>
            <a:pPr eaLnBrk="1" hangingPunct="1"/>
            <a:r>
              <a:rPr lang="en-US" smtClean="0"/>
              <a:t>History Debugger</a:t>
            </a:r>
          </a:p>
          <a:p>
            <a:pPr eaLnBrk="1" hangingPunct="1"/>
            <a:r>
              <a:rPr lang="en-US" smtClean="0"/>
              <a:t>Partial Evaluation Engine</a:t>
            </a:r>
          </a:p>
          <a:p>
            <a:pPr eaLnBrk="1" hangingPunct="1"/>
            <a:r>
              <a:rPr lang="en-US" smtClean="0"/>
              <a:t>Synchronizing Design Decisions</a:t>
            </a:r>
          </a:p>
          <a:p>
            <a:pPr eaLnBrk="1" hangingPunct="1"/>
            <a:r>
              <a:rPr lang="en-US" smtClean="0">
                <a:solidFill>
                  <a:srgbClr val="FF0000"/>
                </a:solidFill>
              </a:rPr>
              <a:t>Pattern Matching Engine</a:t>
            </a:r>
          </a:p>
          <a:p>
            <a:pPr eaLnBrk="1" hangingPunct="1"/>
            <a:r>
              <a:rPr lang="en-US" smtClean="0"/>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Pattern Language</a:t>
            </a:r>
            <a:endParaRPr lang="en-US" dirty="0"/>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Left-Hand-Side (LHS) of transformations</a:t>
            </a:r>
          </a:p>
          <a:p>
            <a:pPr marL="548640" indent="-411480" eaLnBrk="1" fontAlgn="auto" hangingPunct="1">
              <a:spcAft>
                <a:spcPts val="0"/>
              </a:spcAft>
              <a:buClr>
                <a:schemeClr val="tx1">
                  <a:shade val="95000"/>
                </a:schemeClr>
              </a:buClr>
              <a:buFont typeface="Wingdings 2"/>
              <a:buChar char=""/>
              <a:defRPr/>
            </a:pPr>
            <a:r>
              <a:rPr lang="en-US" dirty="0" smtClean="0"/>
              <a:t>Reverse quoting language</a:t>
            </a:r>
          </a:p>
          <a:p>
            <a:pPr marL="868680" lvl="1" indent="-283464" eaLnBrk="1" fontAlgn="auto" hangingPunct="1">
              <a:spcAft>
                <a:spcPts val="0"/>
              </a:spcAft>
              <a:buFont typeface="Wingdings 2"/>
              <a:buChar char=""/>
              <a:defRPr/>
            </a:pPr>
            <a:r>
              <a:rPr lang="en-US" dirty="0" smtClean="0"/>
              <a:t>Non-syntactically enhanced items are literals (e.g., “a”)</a:t>
            </a:r>
          </a:p>
          <a:p>
            <a:pPr marL="868680" lvl="1" indent="-283464" eaLnBrk="1" fontAlgn="auto" hangingPunct="1">
              <a:spcAft>
                <a:spcPts val="0"/>
              </a:spcAft>
              <a:buFont typeface="Wingdings 2"/>
              <a:buChar char=""/>
              <a:defRPr/>
            </a:pPr>
            <a:r>
              <a:rPr lang="en-US" dirty="0" smtClean="0"/>
              <a:t>Syntactically enhanced are operators </a:t>
            </a:r>
          </a:p>
          <a:p>
            <a:pPr marL="868680" lvl="1" indent="-283464" eaLnBrk="1" fontAlgn="auto" hangingPunct="1">
              <a:spcAft>
                <a:spcPts val="0"/>
              </a:spcAft>
              <a:buFont typeface="Wingdings 2"/>
              <a:buChar char=""/>
              <a:defRPr/>
            </a:pPr>
            <a:r>
              <a:rPr lang="en-US" dirty="0" smtClean="0"/>
              <a:t>E.G., ?x is variable, $(op …) is a pattern operator</a:t>
            </a:r>
          </a:p>
          <a:p>
            <a:pPr marL="548640" indent="-411480" eaLnBrk="1" fontAlgn="auto" hangingPunct="1">
              <a:spcAft>
                <a:spcPts val="0"/>
              </a:spcAft>
              <a:buClr>
                <a:schemeClr val="tx1">
                  <a:shade val="95000"/>
                </a:schemeClr>
              </a:buClr>
              <a:buFont typeface="Wingdings 2"/>
              <a:buChar char=""/>
              <a:defRPr/>
            </a:pPr>
            <a:r>
              <a:rPr lang="en-US" dirty="0" smtClean="0"/>
              <a:t>Full backtracking on failure (via “continuations”)</a:t>
            </a:r>
          </a:p>
          <a:p>
            <a:pPr marL="548640" indent="-411480" eaLnBrk="1" fontAlgn="auto" hangingPunct="1">
              <a:spcAft>
                <a:spcPts val="0"/>
              </a:spcAft>
              <a:buClr>
                <a:schemeClr val="tx1">
                  <a:shade val="95000"/>
                </a:schemeClr>
              </a:buClr>
              <a:buFont typeface="Wingdings 2"/>
              <a:buChar char=""/>
              <a:defRPr/>
            </a:pPr>
            <a:r>
              <a:rPr lang="en-US" dirty="0" smtClean="0"/>
              <a:t>Extensible – User can define new operators</a:t>
            </a:r>
          </a:p>
          <a:p>
            <a:pPr marL="548640" indent="-411480" eaLnBrk="1" fontAlgn="auto" hangingPunct="1">
              <a:spcAft>
                <a:spcPts val="0"/>
              </a:spcAft>
              <a:buClr>
                <a:schemeClr val="tx1">
                  <a:shade val="95000"/>
                </a:schemeClr>
              </a:buClr>
              <a:buFont typeface="Wingdings 2"/>
              <a:buChar char=""/>
              <a:defRPr/>
            </a:pPr>
            <a:r>
              <a:rPr lang="en-US" dirty="0" smtClean="0"/>
              <a:t>Internal  – Lambda tree + fail stack of continuations</a:t>
            </a:r>
          </a:p>
          <a:p>
            <a:pPr marL="548640" indent="-411480" eaLnBrk="1" fontAlgn="auto" hangingPunct="1">
              <a:spcAft>
                <a:spcPts val="0"/>
              </a:spcAft>
              <a:buClr>
                <a:schemeClr val="tx1">
                  <a:shade val="95000"/>
                </a:schemeClr>
              </a:buClr>
              <a:buFont typeface="Wingdings 2"/>
              <a:buChar char=""/>
              <a:defRPr/>
            </a:pPr>
            <a:r>
              <a:rPr lang="en-US" dirty="0" smtClean="0"/>
              <a:t>De-compiler for internal to external</a:t>
            </a:r>
          </a:p>
          <a:p>
            <a:pPr marL="548640" indent="-411480" eaLnBrk="1" fontAlgn="auto" hangingPunct="1">
              <a:spcAft>
                <a:spcPts val="0"/>
              </a:spcAft>
              <a:buClr>
                <a:schemeClr val="tx1">
                  <a:shade val="95000"/>
                </a:schemeClr>
              </a:buClr>
              <a:buFont typeface="Wingdings 2"/>
              <a:buChar char=""/>
              <a:defRPr/>
            </a:pPr>
            <a:r>
              <a:rPr lang="en-US" dirty="0" smtClean="0"/>
              <a:t>Turing complete</a:t>
            </a:r>
          </a:p>
          <a:p>
            <a:pPr marL="868680" lvl="1" indent="-283464"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050"/>
          <p:cNvSpPr>
            <a:spLocks noGrp="1" noChangeArrowheads="1"/>
          </p:cNvSpPr>
          <p:nvPr>
            <p:ph type="title"/>
          </p:nvPr>
        </p:nvSpPr>
        <p:spPr>
          <a:xfrm>
            <a:off x="838200" y="379413"/>
            <a:ext cx="7772400" cy="1143000"/>
          </a:xfrm>
        </p:spPr>
        <p:txBody>
          <a:bodyPr/>
          <a:lstStyle/>
          <a:p>
            <a:pPr eaLnBrk="1" fontAlgn="auto" hangingPunct="1">
              <a:spcAft>
                <a:spcPts val="0"/>
              </a:spcAft>
              <a:defRPr/>
            </a:pPr>
            <a:r>
              <a:rPr lang="en-US" dirty="0" smtClean="0"/>
              <a:t>Example Pattern </a:t>
            </a:r>
            <a:r>
              <a:rPr lang="en-US" dirty="0"/>
              <a:t>Constructs</a:t>
            </a:r>
          </a:p>
        </p:txBody>
      </p:sp>
      <p:sp>
        <p:nvSpPr>
          <p:cNvPr id="862210" name="Rectangle 2051"/>
          <p:cNvSpPr>
            <a:spLocks noGrp="1" noChangeArrowheads="1"/>
          </p:cNvSpPr>
          <p:nvPr>
            <p:ph type="body" sz="half" idx="1"/>
          </p:nvPr>
        </p:nvSpPr>
        <p:spPr>
          <a:xfrm>
            <a:off x="838200" y="1533525"/>
            <a:ext cx="3810000" cy="4114800"/>
          </a:xfrm>
        </p:spPr>
        <p:txBody>
          <a:bodyPr/>
          <a:lstStyle/>
          <a:p>
            <a:pPr eaLnBrk="1" hangingPunct="1"/>
            <a:r>
              <a:rPr lang="en-US" sz="1800" smtClean="0"/>
              <a:t>$(Por pat1 pat2….patn)</a:t>
            </a:r>
          </a:p>
          <a:p>
            <a:pPr eaLnBrk="1" hangingPunct="1"/>
            <a:r>
              <a:rPr lang="en-US" sz="1800" smtClean="0"/>
              <a:t>$(Pand pat1 pat2 …patn)</a:t>
            </a:r>
          </a:p>
          <a:p>
            <a:pPr eaLnBrk="1" hangingPunct="1"/>
            <a:r>
              <a:rPr lang="en-US" sz="1800" smtClean="0"/>
              <a:t>$(pnot pat)</a:t>
            </a:r>
          </a:p>
          <a:p>
            <a:pPr eaLnBrk="1" hangingPunct="1"/>
            <a:r>
              <a:rPr lang="en-US" sz="1800" smtClean="0"/>
              <a:t>$(none pat1 pat2 … patn)</a:t>
            </a:r>
          </a:p>
          <a:p>
            <a:pPr eaLnBrk="1" hangingPunct="1"/>
            <a:r>
              <a:rPr lang="en-US" sz="1800" smtClean="0"/>
              <a:t>$(remain ?x)</a:t>
            </a:r>
          </a:p>
          <a:p>
            <a:pPr eaLnBrk="1" hangingPunct="1"/>
            <a:r>
              <a:rPr lang="en-US" sz="1800" smtClean="0"/>
              <a:t>$(spanto ?x &lt;pattern&gt;)</a:t>
            </a:r>
          </a:p>
          <a:p>
            <a:pPr eaLnBrk="1" hangingPunct="1"/>
            <a:r>
              <a:rPr lang="en-US" sz="1800" smtClean="0"/>
              <a:t>$(bindvar ?x &lt;pattern&gt;)</a:t>
            </a:r>
          </a:p>
          <a:p>
            <a:pPr eaLnBrk="1" hangingPunct="1"/>
            <a:r>
              <a:rPr lang="en-US" sz="1800" smtClean="0"/>
              <a:t>$(bindconst ?x &lt;constant&gt;)</a:t>
            </a:r>
          </a:p>
          <a:p>
            <a:pPr eaLnBrk="1" hangingPunct="1"/>
            <a:r>
              <a:rPr lang="en-US" sz="1800" smtClean="0"/>
              <a:t>$(pcut)</a:t>
            </a:r>
          </a:p>
          <a:p>
            <a:pPr eaLnBrk="1" hangingPunct="1"/>
            <a:r>
              <a:rPr lang="en-US" sz="1800" smtClean="0"/>
              <a:t>$(pfail)</a:t>
            </a:r>
          </a:p>
          <a:p>
            <a:pPr eaLnBrk="1" hangingPunct="1"/>
            <a:r>
              <a:rPr lang="en-US" sz="1800" smtClean="0"/>
              <a:t>$(pmatch &lt;pattern&gt; &lt;data&gt;)</a:t>
            </a:r>
          </a:p>
        </p:txBody>
      </p:sp>
      <p:sp>
        <p:nvSpPr>
          <p:cNvPr id="862211" name="Rectangle 2052"/>
          <p:cNvSpPr>
            <a:spLocks noGrp="1" noChangeArrowheads="1"/>
          </p:cNvSpPr>
          <p:nvPr>
            <p:ph type="body" sz="half" idx="2"/>
          </p:nvPr>
        </p:nvSpPr>
        <p:spPr>
          <a:xfrm>
            <a:off x="4800600" y="1533525"/>
            <a:ext cx="3810000" cy="4486275"/>
          </a:xfrm>
        </p:spPr>
        <p:txBody>
          <a:bodyPr/>
          <a:lstStyle/>
          <a:p>
            <a:pPr eaLnBrk="1" hangingPunct="1"/>
            <a:r>
              <a:rPr lang="en-US" sz="1800" smtClean="0"/>
              <a:t>$(within  &lt;pattern&gt;)</a:t>
            </a:r>
          </a:p>
          <a:p>
            <a:pPr eaLnBrk="1" hangingPunct="1"/>
            <a:r>
              <a:rPr lang="en-US" sz="1800" smtClean="0"/>
              <a:t>$(ptest &lt;lisp function of one argument&gt;)</a:t>
            </a:r>
          </a:p>
          <a:p>
            <a:pPr eaLnBrk="1" hangingPunct="1"/>
            <a:r>
              <a:rPr lang="en-US" sz="1800" smtClean="0"/>
              <a:t>$(papply function ?arg1 ?arg2 ... ?argn)</a:t>
            </a:r>
          </a:p>
          <a:p>
            <a:pPr eaLnBrk="1" hangingPunct="1"/>
            <a:r>
              <a:rPr lang="en-US" sz="1800" smtClean="0"/>
              <a:t>$(pat &lt;variable&gt;)</a:t>
            </a:r>
          </a:p>
          <a:p>
            <a:pPr eaLnBrk="1" hangingPunct="1"/>
            <a:r>
              <a:rPr lang="en-US" sz="1800" smtClean="0"/>
              <a:t>$(plisp &lt;Lisp Code&gt;)</a:t>
            </a:r>
          </a:p>
          <a:p>
            <a:pPr eaLnBrk="1" hangingPunct="1"/>
            <a:r>
              <a:rPr lang="en-US" sz="1800" smtClean="0"/>
              <a:t>$(psuch slotname ?vbl &lt;pattern&gt;) </a:t>
            </a:r>
          </a:p>
          <a:p>
            <a:pPr eaLnBrk="1" hangingPunct="1"/>
            <a:r>
              <a:rPr lang="en-US" sz="1800" smtClean="0"/>
              <a:t>$(ptrace &lt;lisp expression&gt; label)</a:t>
            </a:r>
          </a:p>
          <a:p>
            <a:pPr eaLnBrk="1" hangingPunct="1"/>
            <a:r>
              <a:rPr lang="en-US" sz="1800" smtClean="0"/>
              <a:t>$(plet &lt;let list&gt; &lt;pattern&gt;)</a:t>
            </a:r>
          </a:p>
          <a:p>
            <a:pPr eaLnBrk="1" hangingPunct="1"/>
            <a:r>
              <a:rPr lang="en-US" sz="1800" smtClean="0"/>
              <a:t>…others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How Did LA Get Built?</a:t>
            </a:r>
            <a:endParaRPr lang="en-US" dirty="0"/>
          </a:p>
        </p:txBody>
      </p:sp>
      <p:pic>
        <p:nvPicPr>
          <p:cNvPr id="817154" name="Picture 2"/>
          <p:cNvPicPr>
            <a:picLocks noGrp="1" noChangeAspect="1" noChangeArrowheads="1"/>
          </p:cNvPicPr>
          <p:nvPr>
            <p:ph idx="1"/>
          </p:nvPr>
        </p:nvPicPr>
        <p:blipFill>
          <a:blip r:embed="rId3" cstate="print"/>
          <a:srcRect/>
          <a:stretch>
            <a:fillRect/>
          </a:stretch>
        </p:blipFill>
        <p:spPr>
          <a:xfrm>
            <a:off x="762000" y="1828800"/>
            <a:ext cx="7620000" cy="41941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64258" name="Content Placeholder 2"/>
          <p:cNvSpPr>
            <a:spLocks noGrp="1"/>
          </p:cNvSpPr>
          <p:nvPr>
            <p:ph idx="1"/>
          </p:nvPr>
        </p:nvSpPr>
        <p:spPr/>
        <p:txBody>
          <a:bodyPr/>
          <a:lstStyle/>
          <a:p>
            <a:pPr eaLnBrk="1" hangingPunct="1"/>
            <a:r>
              <a:rPr lang="en-US" smtClean="0"/>
              <a:t>Building Logical Architecture</a:t>
            </a:r>
          </a:p>
          <a:p>
            <a:pPr eaLnBrk="1" hangingPunct="1"/>
            <a:r>
              <a:rPr lang="en-US" smtClean="0"/>
              <a:t>History Debugger</a:t>
            </a:r>
          </a:p>
          <a:p>
            <a:pPr eaLnBrk="1" hangingPunct="1"/>
            <a:r>
              <a:rPr lang="en-US" smtClean="0"/>
              <a:t>Partial Evaluation Engine</a:t>
            </a:r>
          </a:p>
          <a:p>
            <a:pPr eaLnBrk="1" hangingPunct="1"/>
            <a:r>
              <a:rPr lang="en-US" smtClean="0"/>
              <a:t>Synchronizing Design Decisions</a:t>
            </a:r>
          </a:p>
          <a:p>
            <a:pPr eaLnBrk="1" hangingPunct="1"/>
            <a:r>
              <a:rPr lang="en-US" smtClean="0"/>
              <a:t>Pattern Matching Engine</a:t>
            </a:r>
          </a:p>
          <a:p>
            <a:pPr eaLnBrk="1" hangingPunct="1"/>
            <a:r>
              <a:rPr lang="en-US" smtClean="0">
                <a:solidFill>
                  <a:srgbClr val="FF0000"/>
                </a:solidFill>
              </a:rPr>
              <a:t>Transformation Engine</a:t>
            </a:r>
          </a:p>
          <a:p>
            <a:pPr eaLnBrk="1" hangingPunct="1"/>
            <a:r>
              <a:rPr lang="en-US" smtClean="0"/>
              <a:t>Type Inference Engine</a:t>
            </a:r>
          </a:p>
          <a:p>
            <a:pPr eaLnBrk="1" hangingPunct="1"/>
            <a:r>
              <a:rPr lang="en-US" smtClean="0"/>
              <a:t>Inference Engine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Transformations</a:t>
            </a:r>
            <a:endParaRPr lang="en-US" dirty="0"/>
          </a:p>
        </p:txBody>
      </p:sp>
      <p:sp>
        <p:nvSpPr>
          <p:cNvPr id="865282" name="Content Placeholder 2"/>
          <p:cNvSpPr>
            <a:spLocks noGrp="1"/>
          </p:cNvSpPr>
          <p:nvPr>
            <p:ph idx="1"/>
          </p:nvPr>
        </p:nvSpPr>
        <p:spPr/>
        <p:txBody>
          <a:bodyPr/>
          <a:lstStyle/>
          <a:p>
            <a:pPr eaLnBrk="1" hangingPunct="1"/>
            <a:r>
              <a:rPr lang="en-US" dirty="0" smtClean="0"/>
              <a:t>Pattern Language used to specify LHS</a:t>
            </a:r>
          </a:p>
          <a:p>
            <a:pPr eaLnBrk="1" hangingPunct="1"/>
            <a:r>
              <a:rPr lang="en-US" dirty="0" smtClean="0"/>
              <a:t>Transformations</a:t>
            </a:r>
          </a:p>
          <a:p>
            <a:pPr lvl="1" eaLnBrk="1" hangingPunct="1"/>
            <a:r>
              <a:rPr lang="en-US" dirty="0" smtClean="0"/>
              <a:t>Format</a:t>
            </a:r>
          </a:p>
          <a:p>
            <a:pPr lvl="1" eaLnBrk="1" hangingPunct="1"/>
            <a:r>
              <a:rPr lang="en-US" dirty="0" smtClean="0"/>
              <a:t>Preroutines and </a:t>
            </a:r>
            <a:r>
              <a:rPr lang="en-US" dirty="0" err="1" smtClean="0"/>
              <a:t>postroutines</a:t>
            </a:r>
            <a:r>
              <a:rPr lang="en-US" dirty="0" smtClean="0"/>
              <a:t> (like before and after methods)</a:t>
            </a:r>
          </a:p>
          <a:p>
            <a:pPr lvl="1" eaLnBrk="1" hangingPunct="1"/>
            <a:r>
              <a:rPr lang="en-US" dirty="0" smtClean="0"/>
              <a:t>Inheritance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Transformation Formats</a:t>
            </a:r>
            <a:endParaRPr lang="en-US" dirty="0"/>
          </a:p>
        </p:txBody>
      </p:sp>
      <p:sp>
        <p:nvSpPr>
          <p:cNvPr id="3" name="Content Placeholder 2"/>
          <p:cNvSpPr>
            <a:spLocks noGrp="1"/>
          </p:cNvSpPr>
          <p:nvPr>
            <p:ph idx="1"/>
          </p:nvPr>
        </p:nvSpPr>
        <p:spPr>
          <a:xfrm>
            <a:off x="609600" y="1371600"/>
            <a:ext cx="8229600" cy="4708525"/>
          </a:xfrm>
        </p:spPr>
        <p:txBody>
          <a:bodyPr/>
          <a:lstStyle/>
          <a:p>
            <a:pPr eaLnBrk="1" hangingPunct="1">
              <a:buFont typeface="Wingdings 2" pitchFamily="18" charset="2"/>
              <a:buNone/>
            </a:pPr>
            <a:r>
              <a:rPr lang="en-US" sz="1800" u="sng" dirty="0" smtClean="0"/>
              <a:t>Transform for Specifying Generator Process</a:t>
            </a:r>
          </a:p>
          <a:p>
            <a:pPr eaLnBrk="1" hangingPunct="1">
              <a:buFont typeface="Wingdings 2" pitchFamily="18" charset="2"/>
              <a:buNone/>
            </a:pPr>
            <a:endParaRPr lang="en-US" sz="1800" u="sng" dirty="0" smtClean="0"/>
          </a:p>
          <a:p>
            <a:pPr eaLnBrk="1" hangingPunct="1">
              <a:buFont typeface="Wingdings 2" pitchFamily="18" charset="2"/>
              <a:buNone/>
            </a:pPr>
            <a:r>
              <a:rPr lang="en-US" sz="1800" dirty="0" smtClean="0"/>
              <a:t>(=&gt;  </a:t>
            </a:r>
            <a:r>
              <a:rPr lang="en-US" sz="1800" i="1" dirty="0" err="1" smtClean="0"/>
              <a:t>TransformName</a:t>
            </a:r>
            <a:r>
              <a:rPr lang="en-US" sz="1800" dirty="0" smtClean="0"/>
              <a:t>  </a:t>
            </a:r>
            <a:r>
              <a:rPr lang="en-US" sz="1800" i="1" dirty="0" err="1" smtClean="0"/>
              <a:t>EnablingPhase</a:t>
            </a:r>
            <a:r>
              <a:rPr lang="en-US" sz="1800" dirty="0" smtClean="0"/>
              <a:t>   </a:t>
            </a:r>
            <a:r>
              <a:rPr lang="en-US" sz="1800" i="1" dirty="0" err="1" smtClean="0"/>
              <a:t>HomeObject</a:t>
            </a:r>
            <a:r>
              <a:rPr lang="en-US" sz="1800" i="1" dirty="0" smtClean="0"/>
              <a:t> </a:t>
            </a:r>
          </a:p>
          <a:p>
            <a:pPr eaLnBrk="1" hangingPunct="1">
              <a:buFont typeface="Wingdings 2" pitchFamily="18" charset="2"/>
              <a:buNone/>
            </a:pPr>
            <a:r>
              <a:rPr lang="en-US" sz="1800" i="1" dirty="0" smtClean="0"/>
              <a:t>	</a:t>
            </a:r>
            <a:r>
              <a:rPr lang="en-US" sz="1800" i="1" dirty="0" err="1" smtClean="0"/>
              <a:t>LeftHandSidePattern</a:t>
            </a:r>
            <a:r>
              <a:rPr lang="en-US" sz="1800" i="1" dirty="0" smtClean="0"/>
              <a:t> </a:t>
            </a:r>
            <a:r>
              <a:rPr lang="en-US" sz="1800" i="1" dirty="0" err="1" smtClean="0"/>
              <a:t>RightHandSide</a:t>
            </a:r>
            <a:endParaRPr lang="en-US" sz="1800" i="1" dirty="0" smtClean="0"/>
          </a:p>
          <a:p>
            <a:pPr eaLnBrk="1" hangingPunct="1">
              <a:buFont typeface="Wingdings 2" pitchFamily="18" charset="2"/>
              <a:buNone/>
            </a:pPr>
            <a:r>
              <a:rPr lang="en-US" sz="1800" i="1" dirty="0" smtClean="0"/>
              <a:t>	</a:t>
            </a:r>
            <a:r>
              <a:rPr lang="en-US" sz="1800" i="1" dirty="0" err="1" smtClean="0"/>
              <a:t>Preroutinename</a:t>
            </a:r>
            <a:r>
              <a:rPr lang="en-US" sz="1800" dirty="0" smtClean="0"/>
              <a:t> </a:t>
            </a:r>
            <a:r>
              <a:rPr lang="en-US" sz="1800" i="1" dirty="0" err="1" smtClean="0"/>
              <a:t>Postroutinename</a:t>
            </a:r>
            <a:r>
              <a:rPr lang="en-US" sz="1800" dirty="0" smtClean="0"/>
              <a:t>  [</a:t>
            </a:r>
            <a:r>
              <a:rPr lang="en-US" sz="1800" i="1" dirty="0" smtClean="0"/>
              <a:t>optional parameters</a:t>
            </a:r>
            <a:r>
              <a:rPr lang="en-US" sz="1800" dirty="0" smtClean="0"/>
              <a:t>] )</a:t>
            </a:r>
          </a:p>
          <a:p>
            <a:pPr eaLnBrk="1" hangingPunct="1">
              <a:buFont typeface="Wingdings 2" pitchFamily="18" charset="2"/>
              <a:buNone/>
            </a:pPr>
            <a:endParaRPr lang="en-US" sz="1200" dirty="0" smtClean="0"/>
          </a:p>
          <a:p>
            <a:pPr eaLnBrk="1" hangingPunct="1">
              <a:buFont typeface="Wingdings 2" pitchFamily="18" charset="2"/>
              <a:buNone/>
            </a:pPr>
            <a:r>
              <a:rPr lang="en-US" sz="1800" u="sng" dirty="0" smtClean="0"/>
              <a:t>Method-Transform (Defines IL)</a:t>
            </a:r>
          </a:p>
          <a:p>
            <a:pPr eaLnBrk="1" hangingPunct="1">
              <a:buFont typeface="Wingdings 2" pitchFamily="18" charset="2"/>
              <a:buNone/>
            </a:pPr>
            <a:endParaRPr lang="en-US" sz="1800" u="sng" dirty="0" smtClean="0"/>
          </a:p>
          <a:p>
            <a:pPr eaLnBrk="1" hangingPunct="1">
              <a:buNone/>
            </a:pPr>
            <a:r>
              <a:rPr lang="en-US" sz="1800" dirty="0" smtClean="0"/>
              <a:t>(Defcomponent </a:t>
            </a:r>
            <a:r>
              <a:rPr lang="en-US" sz="1800" i="1" dirty="0" err="1" smtClean="0"/>
              <a:t>MethodName</a:t>
            </a:r>
            <a:r>
              <a:rPr lang="en-US" sz="1800" dirty="0" smtClean="0"/>
              <a:t> (</a:t>
            </a:r>
            <a:r>
              <a:rPr lang="en-US" sz="1800" i="1" dirty="0" err="1" smtClean="0"/>
              <a:t>ObjectName</a:t>
            </a:r>
            <a:r>
              <a:rPr lang="en-US" sz="1800" dirty="0" smtClean="0"/>
              <a:t>  </a:t>
            </a:r>
            <a:r>
              <a:rPr lang="en-US" sz="1800" i="1" dirty="0" err="1" smtClean="0"/>
              <a:t>RemainderOfPattern</a:t>
            </a:r>
            <a:r>
              <a:rPr lang="en-US" sz="1800" dirty="0" smtClean="0"/>
              <a:t>)</a:t>
            </a:r>
          </a:p>
          <a:p>
            <a:pPr eaLnBrk="1" hangingPunct="1">
              <a:buNone/>
            </a:pPr>
            <a:r>
              <a:rPr lang="en-US" sz="1800" dirty="0" smtClean="0"/>
              <a:t>	[ :Pre </a:t>
            </a:r>
            <a:r>
              <a:rPr lang="en-US" sz="1800" i="1" dirty="0" err="1" smtClean="0"/>
              <a:t>PreroutineName</a:t>
            </a:r>
            <a:r>
              <a:rPr lang="en-US" sz="1800" i="1" dirty="0" smtClean="0"/>
              <a:t> </a:t>
            </a:r>
            <a:r>
              <a:rPr lang="en-US" sz="1800" dirty="0" smtClean="0"/>
              <a:t> :Post </a:t>
            </a:r>
            <a:r>
              <a:rPr lang="en-US" sz="1800" i="1" dirty="0" err="1" smtClean="0"/>
              <a:t>PostroutineName</a:t>
            </a:r>
            <a:r>
              <a:rPr lang="en-US" sz="1800" dirty="0" smtClean="0"/>
              <a:t>  ]</a:t>
            </a:r>
          </a:p>
          <a:p>
            <a:pPr eaLnBrk="1" hangingPunct="1">
              <a:buFont typeface="Wingdings 2" pitchFamily="18" charset="2"/>
              <a:buNone/>
            </a:pPr>
            <a:r>
              <a:rPr lang="en-US" sz="1800" i="1" dirty="0" smtClean="0"/>
              <a:t>	Body</a:t>
            </a:r>
            <a:r>
              <a:rPr lang="en-US" sz="1800" dirty="0" smtClean="0"/>
              <a:t>)</a:t>
            </a:r>
          </a:p>
          <a:p>
            <a:pPr eaLnBrk="1" hangingPunct="1">
              <a:buFont typeface="Wingdings 2" pitchFamily="18" charset="2"/>
              <a:buNone/>
            </a:pPr>
            <a:endParaRPr lang="en-US" sz="1800" dirty="0" smtClean="0"/>
          </a:p>
          <a:p>
            <a:pPr eaLnBrk="1" hangingPunct="1">
              <a:buNone/>
            </a:pPr>
            <a:r>
              <a:rPr lang="en-US" sz="1800" dirty="0" smtClean="0"/>
              <a:t>(</a:t>
            </a:r>
            <a:r>
              <a:rPr lang="en-US" sz="1800" dirty="0" err="1" smtClean="0"/>
              <a:t>DefMT</a:t>
            </a:r>
            <a:r>
              <a:rPr lang="en-US" sz="1800" dirty="0" smtClean="0"/>
              <a:t> </a:t>
            </a:r>
            <a:r>
              <a:rPr lang="en-US" sz="1800" i="1" dirty="0" err="1" smtClean="0"/>
              <a:t>MethodName</a:t>
            </a:r>
            <a:r>
              <a:rPr lang="en-US" sz="1800" dirty="0" smtClean="0"/>
              <a:t> (</a:t>
            </a:r>
            <a:r>
              <a:rPr lang="en-US" sz="1800" i="1" dirty="0" err="1" smtClean="0"/>
              <a:t>ObjectName</a:t>
            </a:r>
            <a:r>
              <a:rPr lang="en-US" sz="1800" dirty="0" smtClean="0"/>
              <a:t>  </a:t>
            </a:r>
            <a:r>
              <a:rPr lang="en-US" sz="1800" i="1" dirty="0" err="1" smtClean="0"/>
              <a:t>RemainderOfPattern</a:t>
            </a:r>
            <a:r>
              <a:rPr lang="en-US" sz="1800" dirty="0" smtClean="0"/>
              <a:t>)</a:t>
            </a:r>
          </a:p>
          <a:p>
            <a:pPr eaLnBrk="1" hangingPunct="1">
              <a:buNone/>
            </a:pPr>
            <a:r>
              <a:rPr lang="en-US" sz="1800" dirty="0" smtClean="0"/>
              <a:t>	[ :Pre </a:t>
            </a:r>
            <a:r>
              <a:rPr lang="en-US" sz="1800" i="1" dirty="0" err="1" smtClean="0"/>
              <a:t>PreroutineName</a:t>
            </a:r>
            <a:r>
              <a:rPr lang="en-US" sz="1800" i="1" dirty="0" smtClean="0"/>
              <a:t> </a:t>
            </a:r>
            <a:r>
              <a:rPr lang="en-US" sz="1800" dirty="0" smtClean="0"/>
              <a:t> :Post </a:t>
            </a:r>
            <a:r>
              <a:rPr lang="en-US" sz="1800" i="1" dirty="0" err="1" smtClean="0"/>
              <a:t>PostroutineName</a:t>
            </a:r>
            <a:r>
              <a:rPr lang="en-US" sz="1800" dirty="0" smtClean="0"/>
              <a:t>  ]</a:t>
            </a:r>
          </a:p>
          <a:p>
            <a:pPr eaLnBrk="1" hangingPunct="1">
              <a:buNone/>
            </a:pPr>
            <a:r>
              <a:rPr lang="en-US" sz="1800" i="1" dirty="0" smtClean="0"/>
              <a:t>	Body</a:t>
            </a:r>
            <a:r>
              <a:rPr lang="en-US" sz="1800" dirty="0" smtClean="0"/>
              <a:t>)</a:t>
            </a:r>
          </a:p>
          <a:p>
            <a:pPr eaLnBrk="1" hangingPunct="1">
              <a:buFont typeface="Wingdings 2" pitchFamily="18" charset="2"/>
              <a:buNone/>
            </a:pPr>
            <a:endParaRPr lang="en-US" sz="1800" dirty="0" smtClean="0"/>
          </a:p>
          <a:p>
            <a:pPr eaLnBrk="1" hangingPunct="1">
              <a:buFont typeface="Wingdings 2" pitchFamily="18" charset="2"/>
              <a:buNone/>
            </a:pPr>
            <a:endParaRPr lang="en-US" sz="1200" dirty="0" smtClean="0"/>
          </a:p>
          <a:p>
            <a:pPr eaLnBrk="1" hangingPunct="1">
              <a:buFont typeface="Wingdings 2" pitchFamily="18" charset="2"/>
              <a:buNone/>
            </a:pP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Example Transformations</a:t>
            </a:r>
            <a:endParaRPr lang="en-US" dirty="0"/>
          </a:p>
        </p:txBody>
      </p:sp>
      <p:sp>
        <p:nvSpPr>
          <p:cNvPr id="3" name="Content Placeholder 2"/>
          <p:cNvSpPr>
            <a:spLocks noGrp="1"/>
          </p:cNvSpPr>
          <p:nvPr>
            <p:ph idx="1"/>
          </p:nvPr>
        </p:nvSpPr>
        <p:spPr/>
        <p:txBody>
          <a:bodyPr/>
          <a:lstStyle/>
          <a:p>
            <a:pPr eaLnBrk="1" hangingPunct="1">
              <a:buFont typeface="Wingdings 2" pitchFamily="18" charset="2"/>
              <a:buNone/>
            </a:pPr>
            <a:r>
              <a:rPr lang="en-US" sz="1800" dirty="0" smtClean="0"/>
              <a:t>Transform</a:t>
            </a:r>
          </a:p>
          <a:p>
            <a:pPr eaLnBrk="1" hangingPunct="1">
              <a:buFont typeface="Wingdings 2" pitchFamily="18" charset="2"/>
              <a:buNone/>
            </a:pPr>
            <a:r>
              <a:rPr lang="en-US" sz="1200" dirty="0" smtClean="0"/>
              <a:t>(=&gt; </a:t>
            </a:r>
            <a:r>
              <a:rPr lang="en-US" sz="1200" dirty="0" err="1" smtClean="0"/>
              <a:t>PartitioningCompositeLeaf</a:t>
            </a:r>
            <a:r>
              <a:rPr lang="en-US" sz="1200" dirty="0" smtClean="0"/>
              <a:t>   </a:t>
            </a:r>
            <a:r>
              <a:rPr lang="en-US" sz="1200" dirty="0" err="1" smtClean="0"/>
              <a:t>LocalizeAndPartition</a:t>
            </a:r>
            <a:r>
              <a:rPr lang="en-US" sz="1200" dirty="0" smtClean="0"/>
              <a:t>   image </a:t>
            </a:r>
          </a:p>
          <a:p>
            <a:pPr eaLnBrk="1" hangingPunct="1">
              <a:buFont typeface="Wingdings 2" pitchFamily="18" charset="2"/>
              <a:buNone/>
            </a:pPr>
            <a:r>
              <a:rPr lang="en-US" sz="1200" dirty="0" smtClean="0"/>
              <a:t>    `$(</a:t>
            </a:r>
            <a:r>
              <a:rPr lang="en-US" sz="1200" dirty="0" err="1" smtClean="0"/>
              <a:t>pand</a:t>
            </a:r>
            <a:r>
              <a:rPr lang="en-US" sz="1200" dirty="0" smtClean="0"/>
              <a:t> #.</a:t>
            </a:r>
            <a:r>
              <a:rPr lang="en-US" sz="1200" dirty="0" err="1" smtClean="0"/>
              <a:t>LeafOperator</a:t>
            </a:r>
            <a:r>
              <a:rPr lang="en-US" sz="1200" dirty="0" smtClean="0"/>
              <a:t> </a:t>
            </a:r>
          </a:p>
          <a:p>
            <a:pPr eaLnBrk="1" hangingPunct="1">
              <a:buFont typeface="Wingdings 2" pitchFamily="18" charset="2"/>
              <a:buNone/>
            </a:pPr>
            <a:r>
              <a:rPr lang="en-US" sz="1200" dirty="0" smtClean="0"/>
              <a:t>	    $(</a:t>
            </a:r>
            <a:r>
              <a:rPr lang="en-US" sz="1200" dirty="0" err="1" smtClean="0"/>
              <a:t>psuch</a:t>
            </a:r>
            <a:r>
              <a:rPr lang="en-US" sz="1200" dirty="0" smtClean="0"/>
              <a:t> dimensions ?op ((,_Member ?</a:t>
            </a:r>
            <a:r>
              <a:rPr lang="en-US" sz="1200" dirty="0" err="1" smtClean="0"/>
              <a:t>iiter</a:t>
            </a:r>
            <a:r>
              <a:rPr lang="en-US" sz="1200" dirty="0" smtClean="0"/>
              <a:t> (,_Range ?ilow ?</a:t>
            </a:r>
            <a:r>
              <a:rPr lang="en-US" sz="1200" dirty="0" err="1" smtClean="0"/>
              <a:t>ihigh</a:t>
            </a:r>
            <a:r>
              <a:rPr lang="en-US" sz="1200" dirty="0" smtClean="0"/>
              <a:t>)) (,_Member ?</a:t>
            </a:r>
            <a:r>
              <a:rPr lang="en-US" sz="1200" dirty="0" err="1" smtClean="0"/>
              <a:t>jiter</a:t>
            </a:r>
            <a:r>
              <a:rPr lang="en-US" sz="1200" dirty="0" smtClean="0"/>
              <a:t> (,_Range ?</a:t>
            </a:r>
            <a:r>
              <a:rPr lang="en-US" sz="1200" dirty="0" err="1" smtClean="0"/>
              <a:t>jlow</a:t>
            </a:r>
            <a:r>
              <a:rPr lang="en-US" sz="1200" dirty="0" smtClean="0"/>
              <a:t> ?</a:t>
            </a:r>
            <a:r>
              <a:rPr lang="en-US" sz="1200" dirty="0" err="1" smtClean="0"/>
              <a:t>jhigh</a:t>
            </a:r>
            <a:r>
              <a:rPr lang="en-US" sz="1200" dirty="0" smtClean="0"/>
              <a:t>))))</a:t>
            </a:r>
          </a:p>
          <a:p>
            <a:pPr eaLnBrk="1" hangingPunct="1">
              <a:buFont typeface="Wingdings 2" pitchFamily="18" charset="2"/>
              <a:buNone/>
            </a:pPr>
            <a:r>
              <a:rPr lang="en-US" sz="1200" dirty="0" smtClean="0"/>
              <a:t>	    $(</a:t>
            </a:r>
            <a:r>
              <a:rPr lang="en-US" sz="1200" dirty="0" err="1" smtClean="0"/>
              <a:t>por</a:t>
            </a:r>
            <a:r>
              <a:rPr lang="en-US" sz="1200" dirty="0" smtClean="0"/>
              <a:t> ($(</a:t>
            </a:r>
            <a:r>
              <a:rPr lang="en-US" sz="1200" dirty="0" err="1" smtClean="0"/>
              <a:t>spanto</a:t>
            </a:r>
            <a:r>
              <a:rPr lang="en-US" sz="1200" dirty="0" smtClean="0"/>
              <a:t> ?</a:t>
            </a:r>
            <a:r>
              <a:rPr lang="en-US" sz="1200" dirty="0" err="1" smtClean="0"/>
              <a:t>taglessremain</a:t>
            </a:r>
            <a:r>
              <a:rPr lang="en-US" sz="1200" dirty="0" smtClean="0"/>
              <a:t> (tags)) ?</a:t>
            </a:r>
            <a:r>
              <a:rPr lang="en-US" sz="1200" dirty="0" err="1" smtClean="0"/>
              <a:t>thetags</a:t>
            </a:r>
            <a:r>
              <a:rPr lang="en-US" sz="1200" dirty="0" smtClean="0"/>
              <a:t>) $(psucceed)))</a:t>
            </a:r>
          </a:p>
          <a:p>
            <a:pPr eaLnBrk="1" hangingPunct="1">
              <a:buFont typeface="Wingdings 2" pitchFamily="18" charset="2"/>
              <a:buNone/>
            </a:pPr>
            <a:r>
              <a:rPr lang="en-US" sz="1200" dirty="0" smtClean="0"/>
              <a:t>    `(,leaf ?</a:t>
            </a:r>
            <a:r>
              <a:rPr lang="en-US" sz="1200" dirty="0" err="1" smtClean="0"/>
              <a:t>newleaf</a:t>
            </a:r>
            <a:r>
              <a:rPr lang="en-US" sz="1200" dirty="0" smtClean="0"/>
              <a:t> (tags (</a:t>
            </a:r>
            <a:r>
              <a:rPr lang="en-US" sz="1200" dirty="0" err="1" smtClean="0"/>
              <a:t>commasplice</a:t>
            </a:r>
            <a:r>
              <a:rPr lang="en-US" sz="1200" dirty="0" smtClean="0"/>
              <a:t> ?</a:t>
            </a:r>
            <a:r>
              <a:rPr lang="en-US" sz="1200" dirty="0" err="1" smtClean="0"/>
              <a:t>newtaglist</a:t>
            </a:r>
            <a:r>
              <a:rPr lang="en-US" sz="1200" dirty="0" smtClean="0"/>
              <a:t>)))</a:t>
            </a:r>
          </a:p>
          <a:p>
            <a:pPr eaLnBrk="1" hangingPunct="1">
              <a:buFont typeface="Wingdings 2" pitchFamily="18" charset="2"/>
              <a:buNone/>
            </a:pPr>
            <a:r>
              <a:rPr lang="en-US" sz="1200" dirty="0" smtClean="0"/>
              <a:t>    </a:t>
            </a:r>
            <a:r>
              <a:rPr lang="en-US" sz="1200" dirty="0" err="1" smtClean="0"/>
              <a:t>enablePartitioningCompositeLeaf</a:t>
            </a:r>
            <a:r>
              <a:rPr lang="en-US" sz="1200" dirty="0" smtClean="0"/>
              <a:t> nil all)</a:t>
            </a:r>
          </a:p>
          <a:p>
            <a:pPr eaLnBrk="1" hangingPunct="1">
              <a:buFont typeface="Wingdings 2" pitchFamily="18" charset="2"/>
              <a:buNone/>
            </a:pPr>
            <a:endParaRPr lang="en-US" sz="1200" dirty="0" smtClean="0"/>
          </a:p>
          <a:p>
            <a:pPr eaLnBrk="1" hangingPunct="1">
              <a:buFont typeface="Wingdings 2" pitchFamily="18" charset="2"/>
              <a:buNone/>
            </a:pPr>
            <a:r>
              <a:rPr lang="en-US" sz="1800" dirty="0" smtClean="0"/>
              <a:t>Method-Transform (Defines IL)</a:t>
            </a:r>
          </a:p>
          <a:p>
            <a:pPr eaLnBrk="1" hangingPunct="1">
              <a:buFont typeface="Wingdings 2" pitchFamily="18" charset="2"/>
              <a:buNone/>
            </a:pPr>
            <a:r>
              <a:rPr lang="en-US" sz="1200" dirty="0" smtClean="0"/>
              <a:t>(Defcomponent w (sp #. ArrayReference ?p ?q)</a:t>
            </a:r>
          </a:p>
          <a:p>
            <a:pPr eaLnBrk="1" hangingPunct="1">
              <a:buFont typeface="Wingdings 2" pitchFamily="18" charset="2"/>
              <a:buNone/>
            </a:pPr>
            <a:r>
              <a:rPr lang="en-US" sz="1200" dirty="0" smtClean="0"/>
              <a:t>   (if (or (== ?</a:t>
            </a:r>
            <a:r>
              <a:rPr lang="en-US" sz="1200" dirty="0" err="1" smtClean="0"/>
              <a:t>i</a:t>
            </a:r>
            <a:r>
              <a:rPr lang="en-US" sz="1200" dirty="0" smtClean="0"/>
              <a:t>  ?ilow) (== ?j  ?</a:t>
            </a:r>
            <a:r>
              <a:rPr lang="en-US" sz="1200" dirty="0" err="1" smtClean="0"/>
              <a:t>jlow</a:t>
            </a:r>
            <a:r>
              <a:rPr lang="en-US" sz="1200" dirty="0" smtClean="0"/>
              <a:t>) </a:t>
            </a:r>
          </a:p>
          <a:p>
            <a:pPr eaLnBrk="1" hangingPunct="1">
              <a:buFont typeface="Wingdings 2" pitchFamily="18" charset="2"/>
              <a:buNone/>
            </a:pPr>
            <a:r>
              <a:rPr lang="en-US" sz="1200" dirty="0" smtClean="0"/>
              <a:t>             (== ?</a:t>
            </a:r>
            <a:r>
              <a:rPr lang="en-US" sz="1200" dirty="0" err="1" smtClean="0"/>
              <a:t>i</a:t>
            </a:r>
            <a:r>
              <a:rPr lang="en-US" sz="1200" dirty="0" smtClean="0"/>
              <a:t> ?</a:t>
            </a:r>
            <a:r>
              <a:rPr lang="en-US" sz="1200" dirty="0" err="1" smtClean="0"/>
              <a:t>ihigh</a:t>
            </a:r>
            <a:r>
              <a:rPr lang="en-US" sz="1200" dirty="0" smtClean="0"/>
              <a:t>) (== ?j ?</a:t>
            </a:r>
            <a:r>
              <a:rPr lang="en-US" sz="1200" dirty="0" err="1" smtClean="0"/>
              <a:t>jhigh</a:t>
            </a:r>
            <a:r>
              <a:rPr lang="en-US" sz="1200" dirty="0" smtClean="0"/>
              <a:t>) (tags (constraints partitionmatrixtest edge)))</a:t>
            </a:r>
          </a:p>
          <a:p>
            <a:pPr eaLnBrk="1" hangingPunct="1">
              <a:buFont typeface="Wingdings 2" pitchFamily="18" charset="2"/>
              <a:buNone/>
            </a:pPr>
            <a:r>
              <a:rPr lang="en-US" sz="1200" dirty="0" smtClean="0"/>
              <a:t>        (then 0)                                        </a:t>
            </a:r>
          </a:p>
          <a:p>
            <a:pPr eaLnBrk="1" hangingPunct="1">
              <a:buFont typeface="Wingdings 2" pitchFamily="18" charset="2"/>
              <a:buNone/>
            </a:pPr>
            <a:r>
              <a:rPr lang="en-US" sz="1200" dirty="0" smtClean="0"/>
              <a:t>        (else (if (and (!= ?p 0) (!= ?q 0))  </a:t>
            </a:r>
          </a:p>
          <a:p>
            <a:pPr eaLnBrk="1" hangingPunct="1">
              <a:buFont typeface="Wingdings 2" pitchFamily="18" charset="2"/>
              <a:buNone/>
            </a:pPr>
            <a:r>
              <a:rPr lang="en-US" sz="1200" dirty="0" smtClean="0"/>
              <a:t>                     (then ?q)</a:t>
            </a:r>
          </a:p>
          <a:p>
            <a:pPr eaLnBrk="1" hangingPunct="1">
              <a:buFont typeface="Wingdings 2" pitchFamily="18" charset="2"/>
              <a:buNone/>
            </a:pPr>
            <a:r>
              <a:rPr lang="en-US" sz="1200" dirty="0" smtClean="0"/>
              <a:t>                     (else (if (and (== ?p 0) (!= ?q 0)) </a:t>
            </a:r>
          </a:p>
          <a:p>
            <a:pPr eaLnBrk="1" hangingPunct="1">
              <a:buFont typeface="Wingdings 2" pitchFamily="18" charset="2"/>
              <a:buNone/>
            </a:pPr>
            <a:r>
              <a:rPr lang="en-US" sz="1200" dirty="0" smtClean="0"/>
              <a:t>                                  (then (* 2 ?q))</a:t>
            </a:r>
          </a:p>
          <a:p>
            <a:pPr eaLnBrk="1" hangingPunct="1">
              <a:buFont typeface="Wingdings 2" pitchFamily="18" charset="2"/>
              <a:buNone/>
            </a:pPr>
            <a:r>
              <a:rPr lang="en-US" sz="1200" dirty="0" smtClean="0"/>
              <a:t>                                 (else 0)))))))</a:t>
            </a:r>
          </a:p>
          <a:p>
            <a:pPr eaLnBrk="1" hangingPunct="1">
              <a:buFont typeface="Wingdings 2" pitchFamily="18" charset="2"/>
              <a:buNone/>
            </a:pPr>
            <a:endParaRPr lang="en-US" sz="1200" dirty="0" smtClean="0"/>
          </a:p>
          <a:p>
            <a:pPr eaLnBrk="1" hangingPunct="1">
              <a:buFont typeface="Wingdings 2" pitchFamily="18" charset="2"/>
              <a:buNone/>
            </a:pPr>
            <a:endParaRPr lang="en-US" sz="1200" dirty="0" smtClean="0"/>
          </a:p>
        </p:txBody>
      </p:sp>
      <p:grpSp>
        <p:nvGrpSpPr>
          <p:cNvPr id="10" name="Group 9"/>
          <p:cNvGrpSpPr>
            <a:grpSpLocks/>
          </p:cNvGrpSpPr>
          <p:nvPr/>
        </p:nvGrpSpPr>
        <p:grpSpPr bwMode="auto">
          <a:xfrm>
            <a:off x="2514600" y="1600200"/>
            <a:ext cx="5943600" cy="762000"/>
            <a:chOff x="2514600" y="1600200"/>
            <a:chExt cx="5943600" cy="762000"/>
          </a:xfrm>
        </p:grpSpPr>
        <p:sp>
          <p:nvSpPr>
            <p:cNvPr id="5" name="Rectangle 4"/>
            <p:cNvSpPr/>
            <p:nvPr/>
          </p:nvSpPr>
          <p:spPr>
            <a:xfrm>
              <a:off x="5181600" y="1600200"/>
              <a:ext cx="327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t>(</a:t>
              </a:r>
              <a:r>
                <a:rPr lang="en-US" sz="1400" dirty="0" err="1"/>
                <a:t>defconstant</a:t>
              </a:r>
              <a:r>
                <a:rPr lang="en-US" sz="1400" dirty="0"/>
                <a:t>  </a:t>
              </a:r>
              <a:r>
                <a:rPr lang="en-US" sz="1400" dirty="0" err="1"/>
                <a:t>LeafOperator</a:t>
              </a:r>
              <a:r>
                <a:rPr lang="en-US" sz="1400" dirty="0"/>
                <a:t> </a:t>
              </a:r>
            </a:p>
            <a:p>
              <a:pPr fontAlgn="auto">
                <a:spcBef>
                  <a:spcPts val="0"/>
                </a:spcBef>
                <a:spcAft>
                  <a:spcPts val="0"/>
                </a:spcAft>
                <a:defRPr/>
              </a:pPr>
              <a:r>
                <a:rPr lang="en-US" sz="1400" dirty="0"/>
                <a:t>    `$(</a:t>
              </a:r>
              <a:r>
                <a:rPr lang="en-US" sz="1400" dirty="0" err="1"/>
                <a:t>por</a:t>
              </a:r>
              <a:r>
                <a:rPr lang="en-US" sz="1400" dirty="0"/>
                <a:t> (,leaf ?op)  </a:t>
              </a:r>
            </a:p>
            <a:p>
              <a:pPr fontAlgn="auto">
                <a:spcBef>
                  <a:spcPts val="0"/>
                </a:spcBef>
                <a:spcAft>
                  <a:spcPts val="0"/>
                </a:spcAft>
                <a:defRPr/>
              </a:pPr>
              <a:r>
                <a:rPr lang="en-US" sz="1400" dirty="0"/>
                <a:t>                $(</a:t>
              </a:r>
              <a:r>
                <a:rPr lang="en-US" sz="1400" dirty="0" err="1"/>
                <a:t>pand</a:t>
              </a:r>
              <a:r>
                <a:rPr lang="en-US" sz="1400" dirty="0"/>
                <a:t> $(</a:t>
              </a:r>
              <a:r>
                <a:rPr lang="en-US" sz="1400" dirty="0" err="1"/>
                <a:t>ptest</a:t>
              </a:r>
              <a:r>
                <a:rPr lang="en-US" sz="1400" dirty="0"/>
                <a:t> atom) ?op)))</a:t>
              </a:r>
            </a:p>
          </p:txBody>
        </p:sp>
        <p:cxnSp>
          <p:nvCxnSpPr>
            <p:cNvPr id="7" name="Straight Arrow Connector 6"/>
            <p:cNvCxnSpPr/>
            <p:nvPr/>
          </p:nvCxnSpPr>
          <p:spPr>
            <a:xfrm flipH="1">
              <a:off x="2514600" y="2209800"/>
              <a:ext cx="2667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Use of Example Transformation</a:t>
            </a:r>
            <a:endParaRPr lang="en-US" dirty="0"/>
          </a:p>
        </p:txBody>
      </p:sp>
      <p:pic>
        <p:nvPicPr>
          <p:cNvPr id="867330" name="Picture 4"/>
          <p:cNvPicPr>
            <a:picLocks noChangeAspect="1" noChangeArrowheads="1"/>
          </p:cNvPicPr>
          <p:nvPr/>
        </p:nvPicPr>
        <p:blipFill>
          <a:blip r:embed="rId3" cstate="print"/>
          <a:srcRect/>
          <a:stretch>
            <a:fillRect/>
          </a:stretch>
        </p:blipFill>
        <p:spPr bwMode="auto">
          <a:xfrm>
            <a:off x="1063625" y="1524000"/>
            <a:ext cx="6937375" cy="457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PartitioningCompositeLeaf</a:t>
            </a:r>
            <a:r>
              <a:rPr lang="en-US" dirty="0" smtClean="0"/>
              <a:t> Transform</a:t>
            </a:r>
            <a:endParaRPr lang="en-US" dirty="0"/>
          </a:p>
        </p:txBody>
      </p:sp>
      <p:pic>
        <p:nvPicPr>
          <p:cNvPr id="868354" name="Picture 2"/>
          <p:cNvPicPr>
            <a:picLocks noChangeAspect="1" noChangeArrowheads="1"/>
          </p:cNvPicPr>
          <p:nvPr/>
        </p:nvPicPr>
        <p:blipFill>
          <a:blip r:embed="rId3" cstate="print"/>
          <a:srcRect/>
          <a:stretch>
            <a:fillRect/>
          </a:stretch>
        </p:blipFill>
        <p:spPr bwMode="auto">
          <a:xfrm>
            <a:off x="747713" y="2235200"/>
            <a:ext cx="7939087" cy="3860800"/>
          </a:xfrm>
          <a:prstGeom prst="rect">
            <a:avLst/>
          </a:prstGeom>
          <a:noFill/>
          <a:ln w="9525">
            <a:noFill/>
            <a:miter lim="800000"/>
            <a:headEnd/>
            <a:tailEnd/>
          </a:ln>
        </p:spPr>
      </p:pic>
      <p:sp>
        <p:nvSpPr>
          <p:cNvPr id="3" name="Line Callout 2 2"/>
          <p:cNvSpPr/>
          <p:nvPr/>
        </p:nvSpPr>
        <p:spPr>
          <a:xfrm>
            <a:off x="6538913" y="3683000"/>
            <a:ext cx="1600200" cy="1676400"/>
          </a:xfrm>
          <a:prstGeom prst="borderCallout2">
            <a:avLst>
              <a:gd name="adj1" fmla="val 18750"/>
              <a:gd name="adj2" fmla="val -8333"/>
              <a:gd name="adj3" fmla="val 18750"/>
              <a:gd name="adj4" fmla="val -16667"/>
              <a:gd name="adj5" fmla="val -55682"/>
              <a:gd name="adj6" fmla="val -663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Preroutine</a:t>
            </a:r>
            <a:r>
              <a:rPr lang="en-US" dirty="0"/>
              <a:t> handles bookkeeping operations after LHS match</a:t>
            </a:r>
          </a:p>
        </p:txBody>
      </p:sp>
      <p:sp>
        <p:nvSpPr>
          <p:cNvPr id="6" name="Line Callout 2 5"/>
          <p:cNvSpPr/>
          <p:nvPr/>
        </p:nvSpPr>
        <p:spPr>
          <a:xfrm flipH="1">
            <a:off x="685800" y="1447800"/>
            <a:ext cx="1828800" cy="838200"/>
          </a:xfrm>
          <a:prstGeom prst="borderCallout2">
            <a:avLst>
              <a:gd name="adj1" fmla="val 18750"/>
              <a:gd name="adj2" fmla="val -8333"/>
              <a:gd name="adj3" fmla="val 18750"/>
              <a:gd name="adj4" fmla="val -16667"/>
              <a:gd name="adj5" fmla="val 132954"/>
              <a:gd name="adj6" fmla="val -47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Type object where transform lives</a:t>
            </a:r>
          </a:p>
        </p:txBody>
      </p:sp>
      <p:sp>
        <p:nvSpPr>
          <p:cNvPr id="7" name="Line Callout 2 6"/>
          <p:cNvSpPr/>
          <p:nvPr/>
        </p:nvSpPr>
        <p:spPr>
          <a:xfrm>
            <a:off x="4495800" y="1524000"/>
            <a:ext cx="1600200" cy="838200"/>
          </a:xfrm>
          <a:prstGeom prst="borderCallout2">
            <a:avLst>
              <a:gd name="adj1" fmla="val 18750"/>
              <a:gd name="adj2" fmla="val -8333"/>
              <a:gd name="adj3" fmla="val 18750"/>
              <a:gd name="adj4" fmla="val -16667"/>
              <a:gd name="adj5" fmla="val 114772"/>
              <a:gd name="adj6" fmla="val -484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Phase where it is enabled to execute</a:t>
            </a:r>
          </a:p>
        </p:txBody>
      </p:sp>
      <p:sp>
        <p:nvSpPr>
          <p:cNvPr id="8" name="Line Callout 2 7"/>
          <p:cNvSpPr/>
          <p:nvPr/>
        </p:nvSpPr>
        <p:spPr>
          <a:xfrm>
            <a:off x="4572000" y="4724400"/>
            <a:ext cx="1600200" cy="838200"/>
          </a:xfrm>
          <a:prstGeom prst="borderCallout2">
            <a:avLst>
              <a:gd name="adj1" fmla="val 18750"/>
              <a:gd name="adj2" fmla="val -8333"/>
              <a:gd name="adj3" fmla="val 18750"/>
              <a:gd name="adj4" fmla="val -16667"/>
              <a:gd name="adj5" fmla="val -18182"/>
              <a:gd name="adj6" fmla="val -395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LHS pattern</a:t>
            </a:r>
          </a:p>
        </p:txBody>
      </p:sp>
      <p:sp>
        <p:nvSpPr>
          <p:cNvPr id="9" name="Line Callout 2 8"/>
          <p:cNvSpPr/>
          <p:nvPr/>
        </p:nvSpPr>
        <p:spPr>
          <a:xfrm>
            <a:off x="2895600" y="5257800"/>
            <a:ext cx="1066800" cy="533400"/>
          </a:xfrm>
          <a:prstGeom prst="borderCallout2">
            <a:avLst>
              <a:gd name="adj1" fmla="val 18750"/>
              <a:gd name="adj2" fmla="val -8333"/>
              <a:gd name="adj3" fmla="val 18750"/>
              <a:gd name="adj4" fmla="val -16667"/>
              <a:gd name="adj5" fmla="val -25975"/>
              <a:gd name="adj6" fmla="val -582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RHS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Transformation Pattern Matching</a:t>
            </a:r>
            <a:endParaRPr lang="en-US" dirty="0"/>
          </a:p>
        </p:txBody>
      </p:sp>
      <p:sp>
        <p:nvSpPr>
          <p:cNvPr id="3" name="Content Placeholder 2"/>
          <p:cNvSpPr>
            <a:spLocks noGrp="1"/>
          </p:cNvSpPr>
          <p:nvPr>
            <p:ph sz="half" idx="1"/>
          </p:nvPr>
        </p:nvSpPr>
        <p:spPr>
          <a:xfrm>
            <a:off x="457200" y="1447800"/>
            <a:ext cx="4038600" cy="4678363"/>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endParaRPr lang="en-US" sz="1200" dirty="0" smtClean="0"/>
          </a:p>
          <a:p>
            <a:pPr marL="548640" indent="-411480" eaLnBrk="1" fontAlgn="auto" hangingPunct="1">
              <a:spcAft>
                <a:spcPts val="0"/>
              </a:spcAft>
              <a:buClr>
                <a:schemeClr val="tx1">
                  <a:shade val="95000"/>
                </a:schemeClr>
              </a:buClr>
              <a:buFont typeface="Wingdings 2"/>
              <a:buNone/>
              <a:defRPr/>
            </a:pPr>
            <a:r>
              <a:rPr lang="en-US" sz="1800" dirty="0" smtClean="0"/>
              <a:t>Transformation Definition</a:t>
            </a:r>
            <a:endParaRPr lang="en-US" sz="1800" dirty="0"/>
          </a:p>
          <a:p>
            <a:pPr marL="548640" indent="-411480" eaLnBrk="1" fontAlgn="auto" hangingPunct="1">
              <a:spcAft>
                <a:spcPts val="0"/>
              </a:spcAft>
              <a:buClr>
                <a:schemeClr val="tx1">
                  <a:shade val="95000"/>
                </a:schemeClr>
              </a:buClr>
              <a:buFont typeface="Wingdings 2"/>
              <a:buNone/>
              <a:defRPr/>
            </a:pPr>
            <a:r>
              <a:rPr lang="en-US" sz="1200" dirty="0" smtClean="0"/>
              <a:t>(=&gt; </a:t>
            </a:r>
            <a:r>
              <a:rPr lang="en-US" sz="1200" dirty="0" err="1" smtClean="0"/>
              <a:t>PartitioningCompositeLeaf</a:t>
            </a:r>
            <a:r>
              <a:rPr lang="en-US" sz="1200" dirty="0" smtClean="0"/>
              <a:t> </a:t>
            </a:r>
            <a:r>
              <a:rPr lang="en-US" sz="1200" dirty="0" err="1" smtClean="0"/>
              <a:t>LocalizeAndPartition</a:t>
            </a:r>
            <a:r>
              <a:rPr lang="en-US" sz="1200" dirty="0" smtClean="0"/>
              <a:t> image </a:t>
            </a:r>
          </a:p>
          <a:p>
            <a:pPr marL="548640" indent="-411480" eaLnBrk="1" fontAlgn="auto" hangingPunct="1">
              <a:spcAft>
                <a:spcPts val="0"/>
              </a:spcAft>
              <a:buClr>
                <a:schemeClr val="tx1">
                  <a:shade val="95000"/>
                </a:schemeClr>
              </a:buClr>
              <a:buFont typeface="Wingdings 2"/>
              <a:buNone/>
              <a:defRPr/>
            </a:pPr>
            <a:r>
              <a:rPr lang="en-US" sz="1200" dirty="0" smtClean="0"/>
              <a:t>    `$(pand #.</a:t>
            </a:r>
            <a:r>
              <a:rPr lang="en-US" sz="1200" dirty="0" err="1" smtClean="0"/>
              <a:t>LeafOperator</a:t>
            </a:r>
            <a:r>
              <a:rPr lang="en-US" sz="1200" dirty="0" smtClean="0"/>
              <a:t> </a:t>
            </a:r>
          </a:p>
          <a:p>
            <a:pPr marL="548640" indent="-411480" eaLnBrk="1" fontAlgn="auto" hangingPunct="1">
              <a:spcAft>
                <a:spcPts val="0"/>
              </a:spcAft>
              <a:buClr>
                <a:schemeClr val="tx1">
                  <a:shade val="95000"/>
                </a:schemeClr>
              </a:buClr>
              <a:buFont typeface="Wingdings 2"/>
              <a:buNone/>
              <a:defRPr/>
            </a:pPr>
            <a:r>
              <a:rPr lang="en-US" sz="1200" dirty="0" smtClean="0"/>
              <a:t>	    $(psuch dimensions ?op </a:t>
            </a:r>
          </a:p>
          <a:p>
            <a:pPr marL="548640" indent="-411480" eaLnBrk="1" fontAlgn="auto" hangingPunct="1">
              <a:spcAft>
                <a:spcPts val="0"/>
              </a:spcAft>
              <a:buClr>
                <a:schemeClr val="tx1">
                  <a:shade val="95000"/>
                </a:schemeClr>
              </a:buClr>
              <a:buFont typeface="Wingdings 2"/>
              <a:buNone/>
              <a:defRPr/>
            </a:pPr>
            <a:r>
              <a:rPr lang="en-US" sz="1200" dirty="0" smtClean="0"/>
              <a:t>		    ((,_Member ?</a:t>
            </a:r>
            <a:r>
              <a:rPr lang="en-US" sz="1200" dirty="0" err="1" smtClean="0"/>
              <a:t>iiter</a:t>
            </a:r>
            <a:r>
              <a:rPr lang="en-US" sz="1200" dirty="0" smtClean="0"/>
              <a:t> (,_Range ?ilow ?ihigh)) </a:t>
            </a:r>
          </a:p>
          <a:p>
            <a:pPr marL="548640" indent="-411480" eaLnBrk="1" fontAlgn="auto" hangingPunct="1">
              <a:spcAft>
                <a:spcPts val="0"/>
              </a:spcAft>
              <a:buClr>
                <a:schemeClr val="tx1">
                  <a:shade val="95000"/>
                </a:schemeClr>
              </a:buClr>
              <a:buFont typeface="Wingdings 2"/>
              <a:buNone/>
              <a:defRPr/>
            </a:pPr>
            <a:r>
              <a:rPr lang="en-US" sz="1200" dirty="0" smtClean="0"/>
              <a:t>		     (,_Member ?</a:t>
            </a:r>
            <a:r>
              <a:rPr lang="en-US" sz="1200" dirty="0" err="1" smtClean="0"/>
              <a:t>jiter</a:t>
            </a:r>
            <a:r>
              <a:rPr lang="en-US" sz="1200" dirty="0" smtClean="0"/>
              <a:t> (,_Range ?jlow ?jhigh))))</a:t>
            </a:r>
          </a:p>
          <a:p>
            <a:pPr marL="548640" indent="-411480" eaLnBrk="1" fontAlgn="auto" hangingPunct="1">
              <a:spcAft>
                <a:spcPts val="0"/>
              </a:spcAft>
              <a:buClr>
                <a:schemeClr val="tx1">
                  <a:shade val="95000"/>
                </a:schemeClr>
              </a:buClr>
              <a:buFont typeface="Wingdings 2"/>
              <a:buNone/>
              <a:defRPr/>
            </a:pPr>
            <a:r>
              <a:rPr lang="en-US" sz="1200" dirty="0" smtClean="0"/>
              <a:t>	    $(por ($(spanto ?</a:t>
            </a:r>
            <a:r>
              <a:rPr lang="en-US" sz="1200" dirty="0" err="1" smtClean="0"/>
              <a:t>taglessremain</a:t>
            </a:r>
            <a:r>
              <a:rPr lang="en-US" sz="1200" dirty="0" smtClean="0"/>
              <a:t> (tags)) ?</a:t>
            </a:r>
            <a:r>
              <a:rPr lang="en-US" sz="1200" dirty="0" err="1" smtClean="0"/>
              <a:t>thetags</a:t>
            </a:r>
            <a:r>
              <a:rPr lang="en-US" sz="1200" dirty="0" smtClean="0"/>
              <a:t>)</a:t>
            </a:r>
          </a:p>
          <a:p>
            <a:pPr marL="548640" indent="-411480" eaLnBrk="1" fontAlgn="auto" hangingPunct="1">
              <a:spcAft>
                <a:spcPts val="0"/>
              </a:spcAft>
              <a:buClr>
                <a:schemeClr val="tx1">
                  <a:shade val="95000"/>
                </a:schemeClr>
              </a:buClr>
              <a:buFont typeface="Wingdings 2"/>
              <a:buNone/>
              <a:defRPr/>
            </a:pPr>
            <a:r>
              <a:rPr lang="en-US" sz="1200" dirty="0" smtClean="0"/>
              <a:t>		  $(psucceed)))</a:t>
            </a:r>
          </a:p>
          <a:p>
            <a:pPr marL="548640" indent="-411480" eaLnBrk="1" fontAlgn="auto" hangingPunct="1">
              <a:spcAft>
                <a:spcPts val="0"/>
              </a:spcAft>
              <a:buClr>
                <a:schemeClr val="tx1">
                  <a:shade val="95000"/>
                </a:schemeClr>
              </a:buClr>
              <a:buFont typeface="Wingdings 2"/>
              <a:buNone/>
              <a:defRPr/>
            </a:pPr>
            <a:r>
              <a:rPr lang="en-US" sz="1200" dirty="0" smtClean="0"/>
              <a:t>    `(,leaf ?</a:t>
            </a:r>
            <a:r>
              <a:rPr lang="en-US" sz="1200" dirty="0" err="1" smtClean="0"/>
              <a:t>newleaf</a:t>
            </a:r>
            <a:r>
              <a:rPr lang="en-US" sz="1200" dirty="0" smtClean="0"/>
              <a:t> (tags (</a:t>
            </a:r>
            <a:r>
              <a:rPr lang="en-US" sz="1200" dirty="0" err="1" smtClean="0"/>
              <a:t>commasplice</a:t>
            </a:r>
            <a:r>
              <a:rPr lang="en-US" sz="1200" dirty="0" smtClean="0"/>
              <a:t> ?</a:t>
            </a:r>
            <a:r>
              <a:rPr lang="en-US" sz="1200" dirty="0" err="1" smtClean="0"/>
              <a:t>newtaglist</a:t>
            </a:r>
            <a:r>
              <a:rPr lang="en-US" sz="1200" dirty="0" smtClean="0"/>
              <a:t>)))</a:t>
            </a:r>
          </a:p>
          <a:p>
            <a:pPr marL="548640" indent="-411480" eaLnBrk="1" fontAlgn="auto" hangingPunct="1">
              <a:spcAft>
                <a:spcPts val="0"/>
              </a:spcAft>
              <a:buClr>
                <a:schemeClr val="tx1">
                  <a:shade val="95000"/>
                </a:schemeClr>
              </a:buClr>
              <a:buFont typeface="Wingdings 2"/>
              <a:buNone/>
              <a:defRPr/>
            </a:pPr>
            <a:r>
              <a:rPr lang="en-US" sz="1200" dirty="0" smtClean="0"/>
              <a:t>    </a:t>
            </a:r>
            <a:r>
              <a:rPr lang="en-US" sz="1200" dirty="0" err="1" smtClean="0"/>
              <a:t>enablePartitioningCompositeLeaf</a:t>
            </a:r>
            <a:r>
              <a:rPr lang="en-US" sz="1200" dirty="0" smtClean="0"/>
              <a:t> nil all)</a:t>
            </a:r>
          </a:p>
          <a:p>
            <a:pPr marL="548640" indent="-411480" eaLnBrk="1" fontAlgn="auto" hangingPunct="1">
              <a:spcAft>
                <a:spcPts val="0"/>
              </a:spcAft>
              <a:buClr>
                <a:schemeClr val="tx1">
                  <a:shade val="95000"/>
                </a:schemeClr>
              </a:buClr>
              <a:buFont typeface="Wingdings 2"/>
              <a:buNone/>
              <a:defRPr/>
            </a:pPr>
            <a:endParaRPr lang="en-US" sz="1200" dirty="0" smtClean="0"/>
          </a:p>
          <a:p>
            <a:pPr marL="548640" indent="-411480" eaLnBrk="1" fontAlgn="auto" hangingPunct="1">
              <a:spcAft>
                <a:spcPts val="0"/>
              </a:spcAft>
              <a:buClr>
                <a:schemeClr val="tx1">
                  <a:shade val="95000"/>
                </a:schemeClr>
              </a:buClr>
              <a:buFont typeface="Wingdings 2"/>
              <a:buNone/>
              <a:defRPr/>
            </a:pPr>
            <a:r>
              <a:rPr lang="en-US" sz="1200" dirty="0" smtClean="0"/>
              <a:t>WHERE </a:t>
            </a:r>
          </a:p>
          <a:p>
            <a:pPr marL="548640" indent="-411480" eaLnBrk="1" fontAlgn="auto" hangingPunct="1">
              <a:spcAft>
                <a:spcPts val="0"/>
              </a:spcAft>
              <a:buClr>
                <a:schemeClr val="tx1">
                  <a:shade val="95000"/>
                </a:schemeClr>
              </a:buClr>
              <a:buFont typeface="Wingdings 2"/>
              <a:buNone/>
              <a:defRPr/>
            </a:pPr>
            <a:endParaRPr lang="en-US" sz="1200" dirty="0"/>
          </a:p>
          <a:p>
            <a:pPr marL="548640" indent="-411480" eaLnBrk="1" fontAlgn="auto" hangingPunct="1">
              <a:spcAft>
                <a:spcPts val="0"/>
              </a:spcAft>
              <a:buClr>
                <a:schemeClr val="tx1">
                  <a:shade val="95000"/>
                </a:schemeClr>
              </a:buClr>
              <a:buFont typeface="Wingdings 2"/>
              <a:buNone/>
              <a:defRPr/>
            </a:pPr>
            <a:r>
              <a:rPr lang="en-US" sz="1200" dirty="0" smtClean="0"/>
              <a:t>(defconstant </a:t>
            </a:r>
            <a:r>
              <a:rPr lang="en-US" sz="1200" dirty="0" err="1" smtClean="0"/>
              <a:t>LeafOperator</a:t>
            </a:r>
            <a:r>
              <a:rPr lang="en-US" sz="1200" dirty="0" smtClean="0"/>
              <a:t> </a:t>
            </a:r>
          </a:p>
          <a:p>
            <a:pPr marL="548640" indent="-411480" eaLnBrk="1" fontAlgn="auto" hangingPunct="1">
              <a:spcAft>
                <a:spcPts val="0"/>
              </a:spcAft>
              <a:buClr>
                <a:schemeClr val="tx1">
                  <a:shade val="95000"/>
                </a:schemeClr>
              </a:buClr>
              <a:buFont typeface="Wingdings 2"/>
              <a:buNone/>
              <a:defRPr/>
            </a:pPr>
            <a:r>
              <a:rPr lang="en-US" sz="1200" dirty="0"/>
              <a:t> </a:t>
            </a:r>
            <a:r>
              <a:rPr lang="en-US" sz="1200" dirty="0" smtClean="0"/>
              <a:t>       	           `$(por (,leaf ?op)  $(pand $(ptest atom) ?op)))</a:t>
            </a:r>
            <a:endParaRPr lang="en-US" sz="1200" dirty="0"/>
          </a:p>
        </p:txBody>
      </p:sp>
      <p:sp>
        <p:nvSpPr>
          <p:cNvPr id="4" name="Content Placeholder 3"/>
          <p:cNvSpPr>
            <a:spLocks noGrp="1"/>
          </p:cNvSpPr>
          <p:nvPr>
            <p:ph sz="half" idx="2"/>
          </p:nvPr>
        </p:nvSpPr>
        <p:spPr>
          <a:xfrm>
            <a:off x="4648200" y="1447800"/>
            <a:ext cx="4038600" cy="4678363"/>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endParaRPr lang="en-US" sz="1200" dirty="0" smtClean="0"/>
          </a:p>
          <a:p>
            <a:pPr marL="548640" indent="-411480" eaLnBrk="1" fontAlgn="auto" hangingPunct="1">
              <a:spcAft>
                <a:spcPts val="0"/>
              </a:spcAft>
              <a:buClr>
                <a:schemeClr val="tx1">
                  <a:shade val="95000"/>
                </a:schemeClr>
              </a:buClr>
              <a:buFont typeface="Wingdings 2"/>
              <a:buNone/>
              <a:defRPr/>
            </a:pPr>
            <a:r>
              <a:rPr lang="en-US" sz="1800" dirty="0" smtClean="0"/>
              <a:t>DSLGen Internal State</a:t>
            </a:r>
            <a:endParaRPr lang="en-US" sz="1800" dirty="0"/>
          </a:p>
          <a:p>
            <a:pPr marL="548640" indent="-411480" eaLnBrk="1" fontAlgn="auto" hangingPunct="1">
              <a:spcAft>
                <a:spcPts val="0"/>
              </a:spcAft>
              <a:buClr>
                <a:schemeClr val="tx1">
                  <a:shade val="95000"/>
                </a:schemeClr>
              </a:buClr>
              <a:buFont typeface="Wingdings 2"/>
              <a:buNone/>
              <a:defRPr/>
            </a:pPr>
            <a:endParaRPr lang="en-US" sz="1200" dirty="0"/>
          </a:p>
          <a:p>
            <a:pPr marL="548640" indent="-411480" eaLnBrk="1" fontAlgn="auto" hangingPunct="1">
              <a:spcAft>
                <a:spcPts val="0"/>
              </a:spcAft>
              <a:buClr>
                <a:schemeClr val="tx1">
                  <a:shade val="95000"/>
                </a:schemeClr>
              </a:buClr>
              <a:buFont typeface="Wingdings 2"/>
              <a:buNone/>
              <a:defRPr/>
            </a:pPr>
            <a:r>
              <a:rPr lang="en-US" sz="1200" dirty="0" smtClean="0"/>
              <a:t>AST  before rewrite =  (leaf d (tags (itype colorimage)))</a:t>
            </a:r>
          </a:p>
          <a:p>
            <a:pPr marL="548640" indent="-411480" eaLnBrk="1" fontAlgn="auto" hangingPunct="1">
              <a:spcAft>
                <a:spcPts val="0"/>
              </a:spcAft>
              <a:buClr>
                <a:schemeClr val="tx1">
                  <a:shade val="95000"/>
                </a:schemeClr>
              </a:buClr>
              <a:buFont typeface="Wingdings 2"/>
              <a:buNone/>
              <a:defRPr/>
            </a:pPr>
            <a:r>
              <a:rPr lang="en-US" sz="1200" dirty="0" smtClean="0"/>
              <a:t>AST  after rewrite  = (leaf colorpixel1 (tags (itype colorpixel) (constraints loop2d1)))</a:t>
            </a:r>
          </a:p>
          <a:p>
            <a:pPr marL="548640" indent="-411480" eaLnBrk="1" fontAlgn="auto" hangingPunct="1">
              <a:spcAft>
                <a:spcPts val="0"/>
              </a:spcAft>
              <a:buClr>
                <a:schemeClr val="tx1">
                  <a:shade val="95000"/>
                </a:schemeClr>
              </a:buClr>
              <a:buFont typeface="Wingdings 2"/>
              <a:buNone/>
              <a:defRPr/>
            </a:pPr>
            <a:endParaRPr lang="en-US" sz="1200" dirty="0" smtClean="0"/>
          </a:p>
          <a:p>
            <a:pPr marL="548640" indent="-411480" eaLnBrk="1" fontAlgn="auto" hangingPunct="1">
              <a:spcAft>
                <a:spcPts val="0"/>
              </a:spcAft>
              <a:buClr>
                <a:schemeClr val="tx1">
                  <a:shade val="95000"/>
                </a:schemeClr>
              </a:buClr>
              <a:buFont typeface="Wingdings 2"/>
              <a:buNone/>
              <a:defRPr/>
            </a:pPr>
            <a:r>
              <a:rPr lang="en-US" sz="1200" dirty="0" smtClean="0"/>
              <a:t>__________________________________________________</a:t>
            </a:r>
          </a:p>
          <a:p>
            <a:pPr marL="548640" indent="-411480" eaLnBrk="1" fontAlgn="auto" hangingPunct="1">
              <a:spcAft>
                <a:spcPts val="0"/>
              </a:spcAft>
              <a:buClr>
                <a:schemeClr val="tx1">
                  <a:shade val="95000"/>
                </a:schemeClr>
              </a:buClr>
              <a:buFont typeface="Wingdings 2"/>
              <a:buNone/>
              <a:defRPr/>
            </a:pPr>
            <a:r>
              <a:rPr lang="en-US" sz="1200" dirty="0" smtClean="0"/>
              <a:t>(dimension d) = ((_Member iiter6 (_Range 0 99 1))</a:t>
            </a:r>
          </a:p>
          <a:p>
            <a:pPr marL="548640" indent="-411480" eaLnBrk="1" fontAlgn="auto" hangingPunct="1">
              <a:spcAft>
                <a:spcPts val="0"/>
              </a:spcAft>
              <a:buClr>
                <a:schemeClr val="tx1">
                  <a:shade val="95000"/>
                </a:schemeClr>
              </a:buClr>
              <a:buFont typeface="Wingdings 2"/>
              <a:buNone/>
              <a:defRPr/>
            </a:pPr>
            <a:r>
              <a:rPr lang="en-US" sz="1200" dirty="0"/>
              <a:t> </a:t>
            </a:r>
            <a:r>
              <a:rPr lang="en-US" sz="1200" dirty="0" smtClean="0"/>
              <a:t>                              (_Member jiter6 (_Range 0 99 1)))</a:t>
            </a:r>
          </a:p>
          <a:p>
            <a:pPr marL="548640" indent="-411480" eaLnBrk="1" fontAlgn="auto" hangingPunct="1">
              <a:spcAft>
                <a:spcPts val="0"/>
              </a:spcAft>
              <a:buClr>
                <a:schemeClr val="tx1">
                  <a:shade val="95000"/>
                </a:schemeClr>
              </a:buClr>
              <a:buFont typeface="Wingdings 2"/>
              <a:buNone/>
              <a:defRPr/>
            </a:pPr>
            <a:r>
              <a:rPr lang="en-US" sz="1200" dirty="0" smtClean="0"/>
              <a:t>__________________________________________________</a:t>
            </a:r>
          </a:p>
          <a:p>
            <a:pPr marL="548640" indent="-411480" eaLnBrk="1" fontAlgn="auto" hangingPunct="1">
              <a:spcAft>
                <a:spcPts val="0"/>
              </a:spcAft>
              <a:buClr>
                <a:schemeClr val="tx1">
                  <a:shade val="95000"/>
                </a:schemeClr>
              </a:buClr>
              <a:buFont typeface="Wingdings 2"/>
              <a:buNone/>
              <a:defRPr/>
            </a:pPr>
            <a:r>
              <a:rPr lang="en-US" sz="1200" dirty="0" smtClean="0"/>
              <a:t>Bindings After Matching and Preroutine =</a:t>
            </a:r>
          </a:p>
          <a:p>
            <a:pPr marL="548640" indent="-411480" eaLnBrk="1" fontAlgn="auto" hangingPunct="1">
              <a:spcAft>
                <a:spcPts val="0"/>
              </a:spcAft>
              <a:buClr>
                <a:schemeClr val="tx1">
                  <a:shade val="95000"/>
                </a:schemeClr>
              </a:buClr>
              <a:buFont typeface="Wingdings 2"/>
              <a:buNone/>
              <a:defRPr/>
            </a:pPr>
            <a:r>
              <a:rPr lang="en-US" sz="1000" dirty="0"/>
              <a:t>((?</a:t>
            </a:r>
            <a:r>
              <a:rPr lang="en-US" sz="1000" dirty="0" err="1"/>
              <a:t>newleaf</a:t>
            </a:r>
            <a:r>
              <a:rPr lang="en-US" sz="1000" dirty="0"/>
              <a:t> colorpixel1) (?idx1 </a:t>
            </a:r>
            <a:r>
              <a:rPr lang="en-US" sz="1000" dirty="0" err="1"/>
              <a:t>idx1</a:t>
            </a:r>
            <a:r>
              <a:rPr lang="en-US" sz="1000" dirty="0"/>
              <a:t>) (?idx2 </a:t>
            </a:r>
            <a:r>
              <a:rPr lang="en-US" sz="1000" dirty="0" err="1"/>
              <a:t>idx2</a:t>
            </a:r>
            <a:r>
              <a:rPr lang="en-US" sz="1000" dirty="0"/>
              <a:t>) </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theapc</a:t>
            </a:r>
            <a:r>
              <a:rPr lang="en-US" sz="1000" dirty="0"/>
              <a:t> loop2d1) (?</a:t>
            </a:r>
            <a:r>
              <a:rPr lang="en-US" sz="1000" dirty="0" err="1"/>
              <a:t>inewtype</a:t>
            </a:r>
            <a:r>
              <a:rPr lang="en-US" sz="1000" dirty="0"/>
              <a:t> colorpixel) </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newtaglist</a:t>
            </a:r>
            <a:r>
              <a:rPr lang="en-US" sz="1000" dirty="0"/>
              <a:t> ((itype colorpixel) (constraints loop2d1))) </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thetags</a:t>
            </a:r>
            <a:r>
              <a:rPr lang="en-US" sz="1000" dirty="0"/>
              <a:t> </a:t>
            </a:r>
          </a:p>
          <a:p>
            <a:pPr marL="548640" indent="-411480" eaLnBrk="1" fontAlgn="auto" hangingPunct="1">
              <a:spcAft>
                <a:spcPts val="0"/>
              </a:spcAft>
              <a:buClr>
                <a:schemeClr val="tx1">
                  <a:shade val="95000"/>
                </a:schemeClr>
              </a:buClr>
              <a:buFont typeface="Wingdings 2"/>
              <a:buNone/>
              <a:defRPr/>
            </a:pPr>
            <a:r>
              <a:rPr lang="en-US" sz="1000" dirty="0"/>
              <a:t>      (tags (itype colorpixel) (constraints loop2d1)))</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taglessremain</a:t>
            </a:r>
            <a:r>
              <a:rPr lang="en-US" sz="1000" dirty="0"/>
              <a:t> (leaf d)) (?jhigh 99) (?jlow 0) </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jiter</a:t>
            </a:r>
            <a:r>
              <a:rPr lang="en-US" sz="1000" dirty="0"/>
              <a:t> jiter6) (?ihigh 99) (?ilow 0) (?</a:t>
            </a:r>
            <a:r>
              <a:rPr lang="en-US" sz="1000" dirty="0" err="1"/>
              <a:t>iiter</a:t>
            </a:r>
            <a:r>
              <a:rPr lang="en-US" sz="1000" dirty="0"/>
              <a:t> iiter6) </a:t>
            </a:r>
          </a:p>
          <a:p>
            <a:pPr marL="548640" indent="-411480" eaLnBrk="1" fontAlgn="auto" hangingPunct="1">
              <a:spcAft>
                <a:spcPts val="0"/>
              </a:spcAft>
              <a:buClr>
                <a:schemeClr val="tx1">
                  <a:shade val="95000"/>
                </a:schemeClr>
              </a:buClr>
              <a:buFont typeface="Wingdings 2"/>
              <a:buNone/>
              <a:defRPr/>
            </a:pPr>
            <a:r>
              <a:rPr lang="en-US" sz="1000" dirty="0"/>
              <a:t>   (?op d) (?phase </a:t>
            </a:r>
            <a:r>
              <a:rPr lang="en-US" sz="1000" dirty="0" err="1"/>
              <a:t>localizeandpartition</a:t>
            </a:r>
            <a:r>
              <a:rPr lang="en-US" sz="1000" dirty="0"/>
              <a:t>) (?</a:t>
            </a:r>
            <a:r>
              <a:rPr lang="en-US" sz="1000" dirty="0" err="1"/>
              <a:t>defclass</a:t>
            </a:r>
            <a:r>
              <a:rPr lang="en-US" sz="1000" dirty="0"/>
              <a:t> image) </a:t>
            </a:r>
          </a:p>
          <a:p>
            <a:pPr marL="548640" indent="-411480" eaLnBrk="1" fontAlgn="auto" hangingPunct="1">
              <a:spcAft>
                <a:spcPts val="0"/>
              </a:spcAft>
              <a:buClr>
                <a:schemeClr val="tx1">
                  <a:shade val="95000"/>
                </a:schemeClr>
              </a:buClr>
              <a:buFont typeface="Wingdings 2"/>
              <a:buNone/>
              <a:defRPr/>
            </a:pPr>
            <a:r>
              <a:rPr lang="en-US" sz="1000" dirty="0"/>
              <a:t>   (?</a:t>
            </a:r>
            <a:r>
              <a:rPr lang="en-US" sz="1000" dirty="0" err="1"/>
              <a:t>transformname</a:t>
            </a:r>
            <a:r>
              <a:rPr lang="en-US" sz="1000" dirty="0"/>
              <a:t> </a:t>
            </a:r>
            <a:r>
              <a:rPr lang="en-US" sz="1000" dirty="0" err="1"/>
              <a:t>partitioningcompositeleaf</a:t>
            </a:r>
            <a:r>
              <a:rPr lang="en-US" sz="1000" dirty="0"/>
              <a:t>))</a:t>
            </a:r>
          </a:p>
          <a:p>
            <a:pPr marL="548640" indent="-411480" eaLnBrk="1" fontAlgn="auto" hangingPunct="1">
              <a:spcAft>
                <a:spcPts val="0"/>
              </a:spcAft>
              <a:buClr>
                <a:schemeClr val="tx1">
                  <a:shade val="95000"/>
                </a:schemeClr>
              </a:buClr>
              <a:buFont typeface="Wingdings 2"/>
              <a:buNone/>
              <a:defRPr/>
            </a:pPr>
            <a:endParaRPr lang="en-US" sz="12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Transformations</a:t>
            </a:r>
            <a:endParaRPr lang="en-US" dirty="0"/>
          </a:p>
        </p:txBody>
      </p:sp>
      <p:sp>
        <p:nvSpPr>
          <p:cNvPr id="870402" name="Content Placeholder 2"/>
          <p:cNvSpPr>
            <a:spLocks noGrp="1"/>
          </p:cNvSpPr>
          <p:nvPr>
            <p:ph idx="1"/>
          </p:nvPr>
        </p:nvSpPr>
        <p:spPr/>
        <p:txBody>
          <a:bodyPr/>
          <a:lstStyle/>
          <a:p>
            <a:pPr eaLnBrk="1" hangingPunct="1"/>
            <a:r>
              <a:rPr lang="en-US" smtClean="0"/>
              <a:t>Pattern Language used to specify LHS</a:t>
            </a:r>
          </a:p>
          <a:p>
            <a:pPr eaLnBrk="1" hangingPunct="1"/>
            <a:r>
              <a:rPr lang="en-US" smtClean="0"/>
              <a:t>Transformations</a:t>
            </a:r>
          </a:p>
          <a:p>
            <a:pPr lvl="1" eaLnBrk="1" hangingPunct="1"/>
            <a:r>
              <a:rPr lang="en-US" smtClean="0"/>
              <a:t>Format</a:t>
            </a:r>
          </a:p>
          <a:p>
            <a:pPr lvl="1" eaLnBrk="1" hangingPunct="1"/>
            <a:r>
              <a:rPr lang="en-US" smtClean="0"/>
              <a:t>Preroutines and postroutines (like before and after methods)</a:t>
            </a:r>
          </a:p>
          <a:p>
            <a:pPr lvl="1" eaLnBrk="1" hangingPunct="1"/>
            <a:r>
              <a:rPr lang="en-US" smtClean="0"/>
              <a:t>Inheritance – Up type hierarchy</a:t>
            </a:r>
          </a:p>
          <a:p>
            <a:pPr lvl="2" eaLnBrk="1" hangingPunct="1"/>
            <a:r>
              <a:rPr lang="en-US" smtClean="0"/>
              <a:t>If there is no “(row sp-0-center15 …)” specialization, “(row sp …)” will be used when in-lining definitions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71426" name="Content Placeholder 2"/>
          <p:cNvSpPr>
            <a:spLocks noGrp="1"/>
          </p:cNvSpPr>
          <p:nvPr>
            <p:ph idx="1"/>
          </p:nvPr>
        </p:nvSpPr>
        <p:spPr/>
        <p:txBody>
          <a:bodyPr/>
          <a:lstStyle/>
          <a:p>
            <a:pPr eaLnBrk="1" hangingPunct="1"/>
            <a:r>
              <a:rPr lang="en-US" dirty="0" smtClean="0"/>
              <a:t>Building Logical Architecture</a:t>
            </a:r>
          </a:p>
          <a:p>
            <a:pPr eaLnBrk="1" hangingPunct="1"/>
            <a:r>
              <a:rPr lang="en-US" dirty="0" smtClean="0"/>
              <a:t>History Debugger</a:t>
            </a:r>
          </a:p>
          <a:p>
            <a:pPr eaLnBrk="1" hangingPunct="1"/>
            <a:r>
              <a:rPr lang="en-US" dirty="0" smtClean="0"/>
              <a:t>Partial Evaluation Engine</a:t>
            </a:r>
          </a:p>
          <a:p>
            <a:pPr eaLnBrk="1" hangingPunct="1"/>
            <a:r>
              <a:rPr lang="en-US" dirty="0" smtClean="0"/>
              <a:t>Synchronizing Design Decisions</a:t>
            </a:r>
          </a:p>
          <a:p>
            <a:pPr eaLnBrk="1" hangingPunct="1"/>
            <a:r>
              <a:rPr lang="en-US" dirty="0" smtClean="0"/>
              <a:t>Pattern Matching Engine</a:t>
            </a:r>
          </a:p>
          <a:p>
            <a:pPr eaLnBrk="1" hangingPunct="1"/>
            <a:r>
              <a:rPr lang="en-US" dirty="0" smtClean="0"/>
              <a:t>Transformation Engine</a:t>
            </a:r>
          </a:p>
          <a:p>
            <a:pPr eaLnBrk="1" hangingPunct="1"/>
            <a:r>
              <a:rPr lang="en-US" dirty="0" smtClean="0">
                <a:solidFill>
                  <a:srgbClr val="FF0000"/>
                </a:solidFill>
              </a:rPr>
              <a:t>Type Inference Engine</a:t>
            </a:r>
          </a:p>
          <a:p>
            <a:pPr eaLnBrk="1" hangingPunct="1"/>
            <a:r>
              <a:rPr lang="en-US" dirty="0" smtClean="0"/>
              <a:t>Inference Engine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Example Type Inference Rules</a:t>
            </a:r>
            <a:endParaRPr lang="en-US" dirty="0"/>
          </a:p>
        </p:txBody>
      </p:sp>
      <p:sp>
        <p:nvSpPr>
          <p:cNvPr id="872450" name="Content Placeholder 2"/>
          <p:cNvSpPr>
            <a:spLocks noGrp="1"/>
          </p:cNvSpPr>
          <p:nvPr>
            <p:ph idx="1"/>
          </p:nvPr>
        </p:nvSpPr>
        <p:spPr/>
        <p:txBody>
          <a:bodyPr/>
          <a:lstStyle/>
          <a:p>
            <a:pPr eaLnBrk="1" hangingPunct="1">
              <a:buFont typeface="Wingdings 2" pitchFamily="18" charset="2"/>
              <a:buNone/>
            </a:pPr>
            <a:r>
              <a:rPr lang="en-US" sz="1200" dirty="0" smtClean="0"/>
              <a:t>(DefOPInference ImageOperators (ImageOperators image iatemplate) 1)</a:t>
            </a:r>
          </a:p>
          <a:p>
            <a:pPr eaLnBrk="1" hangingPunct="1">
              <a:buFont typeface="Wingdings 2" pitchFamily="18" charset="2"/>
              <a:buNone/>
            </a:pPr>
            <a:r>
              <a:rPr lang="en-US" sz="1200" dirty="0" smtClean="0"/>
              <a:t>(DefOPInference ImageOperators (ImageOperators pixel iatemplate) 1)</a:t>
            </a:r>
          </a:p>
          <a:p>
            <a:pPr eaLnBrk="1" hangingPunct="1">
              <a:buFont typeface="Wingdings 2" pitchFamily="18" charset="2"/>
              <a:buNone/>
            </a:pPr>
            <a:r>
              <a:rPr lang="en-US" sz="1200" dirty="0" smtClean="0"/>
              <a:t>(DefOPInference ImageOperators (ImageOperators channel iatemplate) 1)</a:t>
            </a:r>
          </a:p>
          <a:p>
            <a:pPr eaLnBrk="1" hangingPunct="1">
              <a:buFont typeface="Wingdings 2" pitchFamily="18" charset="2"/>
              <a:buNone/>
            </a:pPr>
            <a:r>
              <a:rPr lang="en-US" sz="1200" dirty="0" smtClean="0"/>
              <a:t>(DefOPInference AOperators (AOperators DSNumber </a:t>
            </a:r>
            <a:r>
              <a:rPr lang="en-US" sz="1200" dirty="0" err="1" smtClean="0"/>
              <a:t>DSNumber</a:t>
            </a:r>
            <a:r>
              <a:rPr lang="en-US" sz="1200" dirty="0" smtClean="0"/>
              <a:t>) DSNumber)</a:t>
            </a:r>
          </a:p>
          <a:p>
            <a:pPr eaLnBrk="1" hangingPunct="1">
              <a:buFont typeface="Wingdings 2" pitchFamily="18" charset="2"/>
              <a:buNone/>
            </a:pPr>
            <a:r>
              <a:rPr lang="en-US" sz="1200" dirty="0" smtClean="0"/>
              <a:t>(DefOPInference </a:t>
            </a:r>
            <a:r>
              <a:rPr lang="en-US" sz="1200" dirty="0" err="1" smtClean="0"/>
              <a:t>RelationalOperators</a:t>
            </a:r>
            <a:r>
              <a:rPr lang="en-US" sz="1200" dirty="0" smtClean="0"/>
              <a:t> (</a:t>
            </a:r>
            <a:r>
              <a:rPr lang="en-US" sz="1200" dirty="0" err="1" smtClean="0"/>
              <a:t>RelationalOperators</a:t>
            </a:r>
            <a:r>
              <a:rPr lang="en-US" sz="1200" dirty="0" smtClean="0"/>
              <a:t> (oneormore t)) </a:t>
            </a:r>
            <a:r>
              <a:rPr lang="en-US" sz="1200" dirty="0" err="1" smtClean="0"/>
              <a:t>DSSymbol</a:t>
            </a:r>
            <a:r>
              <a:rPr lang="en-US" sz="1200" dirty="0" smtClean="0"/>
              <a:t>)</a:t>
            </a:r>
          </a:p>
          <a:p>
            <a:pPr eaLnBrk="1" hangingPunct="1">
              <a:buFont typeface="Wingdings 2" pitchFamily="18" charset="2"/>
              <a:buNone/>
            </a:pPr>
            <a:r>
              <a:rPr lang="en-US" sz="1200" dirty="0" smtClean="0"/>
              <a:t>(DefOPInference </a:t>
            </a:r>
            <a:r>
              <a:rPr lang="en-US" sz="1200" dirty="0" err="1" smtClean="0"/>
              <a:t>LogicalOperators</a:t>
            </a:r>
            <a:r>
              <a:rPr lang="en-US" sz="1200" dirty="0" smtClean="0"/>
              <a:t> (</a:t>
            </a:r>
            <a:r>
              <a:rPr lang="en-US" sz="1200" dirty="0" err="1" smtClean="0"/>
              <a:t>LogicalOperators</a:t>
            </a:r>
            <a:r>
              <a:rPr lang="en-US" sz="1200" dirty="0" smtClean="0"/>
              <a:t> (oneormore t)) </a:t>
            </a:r>
            <a:r>
              <a:rPr lang="en-US" sz="1200" dirty="0" err="1" smtClean="0"/>
              <a:t>DSSymbol</a:t>
            </a:r>
            <a:r>
              <a:rPr lang="en-US" sz="1200" dirty="0" smtClean="0"/>
              <a:t>)</a:t>
            </a:r>
          </a:p>
          <a:p>
            <a:pPr eaLnBrk="1" hangingPunct="1">
              <a:buFont typeface="Wingdings 2" pitchFamily="18" charset="2"/>
              <a:buNone/>
            </a:pPr>
            <a:r>
              <a:rPr lang="en-US" sz="1200" dirty="0" smtClean="0"/>
              <a:t>(DefOpInference </a:t>
            </a:r>
            <a:r>
              <a:rPr lang="en-US" sz="1200" dirty="0" err="1" smtClean="0"/>
              <a:t>AssignOp</a:t>
            </a:r>
            <a:r>
              <a:rPr lang="en-US" sz="1200" dirty="0" smtClean="0"/>
              <a:t> (</a:t>
            </a:r>
            <a:r>
              <a:rPr lang="en-US" sz="1200" dirty="0" err="1" smtClean="0"/>
              <a:t>AssignOp</a:t>
            </a:r>
            <a:r>
              <a:rPr lang="en-US" sz="1200" dirty="0" smtClean="0"/>
              <a:t> t </a:t>
            </a:r>
            <a:r>
              <a:rPr lang="en-US" sz="1200" dirty="0" err="1" smtClean="0"/>
              <a:t>t</a:t>
            </a:r>
            <a:r>
              <a:rPr lang="en-US" sz="1200" dirty="0" smtClean="0"/>
              <a:t>) last)        ; resultant type is </a:t>
            </a:r>
            <a:r>
              <a:rPr lang="en-US" sz="1200" dirty="0" err="1" smtClean="0"/>
              <a:t>infered</a:t>
            </a:r>
            <a:r>
              <a:rPr lang="en-US" sz="1200" dirty="0" smtClean="0"/>
              <a:t> type of the last </a:t>
            </a:r>
            <a:r>
              <a:rPr lang="en-US" sz="1200" dirty="0" err="1" smtClean="0"/>
              <a:t>arg</a:t>
            </a:r>
            <a:r>
              <a:rPr lang="en-US" sz="1200" dirty="0" smtClean="0"/>
              <a:t> </a:t>
            </a:r>
          </a:p>
          <a:p>
            <a:pPr eaLnBrk="1" hangingPunct="1">
              <a:buFont typeface="Wingdings 2" pitchFamily="18" charset="2"/>
              <a:buNone/>
            </a:pPr>
            <a:r>
              <a:rPr lang="en-US" sz="1200" dirty="0" smtClean="0"/>
              <a:t>(DefOpInference </a:t>
            </a:r>
            <a:r>
              <a:rPr lang="en-US" sz="1200" dirty="0" err="1" smtClean="0"/>
              <a:t>ProgmOp</a:t>
            </a:r>
            <a:r>
              <a:rPr lang="en-US" sz="1200" dirty="0" smtClean="0"/>
              <a:t> (</a:t>
            </a:r>
            <a:r>
              <a:rPr lang="en-US" sz="1200" dirty="0" err="1" smtClean="0"/>
              <a:t>ProgmOp</a:t>
            </a:r>
            <a:r>
              <a:rPr lang="en-US" sz="1200" dirty="0" smtClean="0"/>
              <a:t> (oneormore t)) last)</a:t>
            </a:r>
          </a:p>
          <a:p>
            <a:pPr eaLnBrk="1" hangingPunct="1">
              <a:buFont typeface="Wingdings 2" pitchFamily="18" charset="2"/>
              <a:buNone/>
            </a:pPr>
            <a:r>
              <a:rPr lang="en-US" sz="1200" dirty="0" smtClean="0"/>
              <a:t>(DefOpInference </a:t>
            </a:r>
            <a:r>
              <a:rPr lang="en-US" sz="1200" dirty="0" err="1" smtClean="0"/>
              <a:t>IfOp</a:t>
            </a:r>
            <a:r>
              <a:rPr lang="en-US" sz="1200" dirty="0" smtClean="0"/>
              <a:t> (</a:t>
            </a:r>
            <a:r>
              <a:rPr lang="en-US" sz="1200" dirty="0" err="1" smtClean="0"/>
              <a:t>IfOp</a:t>
            </a:r>
            <a:r>
              <a:rPr lang="en-US" sz="1200" dirty="0" smtClean="0"/>
              <a:t> t </a:t>
            </a:r>
            <a:r>
              <a:rPr lang="en-US" sz="1200" dirty="0" err="1" smtClean="0"/>
              <a:t>t</a:t>
            </a:r>
            <a:r>
              <a:rPr lang="en-US" sz="1200" dirty="0" smtClean="0"/>
              <a:t> </a:t>
            </a:r>
            <a:r>
              <a:rPr lang="en-US" sz="1200" dirty="0" err="1" smtClean="0"/>
              <a:t>t</a:t>
            </a:r>
            <a:r>
              <a:rPr lang="en-US" sz="1200" dirty="0" smtClean="0"/>
              <a:t>) 2)</a:t>
            </a:r>
          </a:p>
          <a:p>
            <a:pPr eaLnBrk="1" hangingPunct="1">
              <a:buFont typeface="Wingdings 2" pitchFamily="18" charset="2"/>
              <a:buNone/>
            </a:pPr>
            <a:r>
              <a:rPr lang="en-US" sz="1200" dirty="0" smtClean="0"/>
              <a:t>(DefOpInference </a:t>
            </a:r>
            <a:r>
              <a:rPr lang="en-US" sz="1200" dirty="0" err="1" smtClean="0"/>
              <a:t>IfExprOp</a:t>
            </a:r>
            <a:r>
              <a:rPr lang="en-US" sz="1200" dirty="0" smtClean="0"/>
              <a:t> (</a:t>
            </a:r>
            <a:r>
              <a:rPr lang="en-US" sz="1200" dirty="0" err="1" smtClean="0"/>
              <a:t>IfExprOp</a:t>
            </a:r>
            <a:r>
              <a:rPr lang="en-US" sz="1200" dirty="0" smtClean="0"/>
              <a:t> t </a:t>
            </a:r>
            <a:r>
              <a:rPr lang="en-US" sz="1200" dirty="0" err="1" smtClean="0"/>
              <a:t>t</a:t>
            </a:r>
            <a:r>
              <a:rPr lang="en-US" sz="1200" dirty="0" smtClean="0"/>
              <a:t> </a:t>
            </a:r>
            <a:r>
              <a:rPr lang="en-US" sz="1200" dirty="0" err="1" smtClean="0"/>
              <a:t>t</a:t>
            </a:r>
            <a:r>
              <a:rPr lang="en-US" sz="1200" dirty="0" smtClean="0"/>
              <a:t>) 2)</a:t>
            </a:r>
          </a:p>
          <a:p>
            <a:pPr eaLnBrk="1" hangingPunct="1">
              <a:buFont typeface="Wingdings 2" pitchFamily="18" charset="2"/>
              <a:buNone/>
            </a:pPr>
            <a:r>
              <a:rPr lang="en-US" sz="1200" dirty="0" smtClean="0"/>
              <a:t>(DefOpInference </a:t>
            </a:r>
            <a:r>
              <a:rPr lang="en-US" sz="1200" dirty="0" err="1" smtClean="0"/>
              <a:t>IfOp</a:t>
            </a:r>
            <a:r>
              <a:rPr lang="en-US" sz="1200" dirty="0" smtClean="0"/>
              <a:t> (</a:t>
            </a:r>
            <a:r>
              <a:rPr lang="en-US" sz="1200" dirty="0" err="1" smtClean="0"/>
              <a:t>IfOp</a:t>
            </a:r>
            <a:r>
              <a:rPr lang="en-US" sz="1200" dirty="0" smtClean="0"/>
              <a:t> t </a:t>
            </a:r>
            <a:r>
              <a:rPr lang="en-US" sz="1200" dirty="0" err="1" smtClean="0"/>
              <a:t>t</a:t>
            </a:r>
            <a:r>
              <a:rPr lang="en-US" sz="1200" dirty="0" smtClean="0"/>
              <a:t>) 2)</a:t>
            </a:r>
          </a:p>
          <a:p>
            <a:pPr eaLnBrk="1" hangingPunct="1">
              <a:buFont typeface="Wingdings 2" pitchFamily="18" charset="2"/>
              <a:buNone/>
            </a:pPr>
            <a:r>
              <a:rPr lang="en-US" sz="1200" dirty="0" smtClean="0"/>
              <a:t>(DefOpInference </a:t>
            </a:r>
            <a:r>
              <a:rPr lang="en-US" sz="1200" dirty="0" err="1" smtClean="0"/>
              <a:t>ThenOp</a:t>
            </a:r>
            <a:r>
              <a:rPr lang="en-US" sz="1200" dirty="0" smtClean="0"/>
              <a:t> (</a:t>
            </a:r>
            <a:r>
              <a:rPr lang="en-US" sz="1200" dirty="0" err="1" smtClean="0"/>
              <a:t>ThenOp</a:t>
            </a:r>
            <a:r>
              <a:rPr lang="en-US" sz="1200" dirty="0" smtClean="0"/>
              <a:t> (oneormore t)) last)</a:t>
            </a:r>
          </a:p>
          <a:p>
            <a:pPr eaLnBrk="1" hangingPunct="1">
              <a:buFont typeface="Wingdings 2" pitchFamily="18" charset="2"/>
              <a:buNone/>
            </a:pPr>
            <a:r>
              <a:rPr lang="en-US" sz="1200" dirty="0" smtClean="0"/>
              <a:t>(DefOpInference ElseOp (ElseOp (oneormore t)) last)</a:t>
            </a:r>
          </a:p>
          <a:p>
            <a:pPr eaLnBrk="1" hangingPunct="1">
              <a:buFont typeface="Wingdings 2" pitchFamily="18" charset="2"/>
              <a:buNone/>
            </a:pPr>
            <a:r>
              <a:rPr lang="en-US" sz="1200" dirty="0" smtClean="0"/>
              <a:t>(DefOpInference </a:t>
            </a:r>
            <a:r>
              <a:rPr lang="en-US" sz="1200" dirty="0" err="1" smtClean="0"/>
              <a:t>ListOp</a:t>
            </a:r>
            <a:r>
              <a:rPr lang="en-US" sz="1200" dirty="0" smtClean="0"/>
              <a:t> (</a:t>
            </a:r>
            <a:r>
              <a:rPr lang="en-US" sz="1200" dirty="0" err="1" smtClean="0"/>
              <a:t>ListOp</a:t>
            </a:r>
            <a:r>
              <a:rPr lang="en-US" sz="1200" dirty="0" smtClean="0"/>
              <a:t> (oneormore t)) last)</a:t>
            </a:r>
          </a:p>
          <a:p>
            <a:pPr eaLnBrk="1" hangingPunct="1">
              <a:buFont typeface="Wingdings 2" pitchFamily="18" charset="2"/>
              <a:buNone/>
            </a:pPr>
            <a:endParaRPr lang="en-US" sz="1200" dirty="0" smtClean="0"/>
          </a:p>
          <a:p>
            <a:pPr eaLnBrk="1" hangingPunct="1">
              <a:buFont typeface="Wingdings 2" pitchFamily="18" charset="2"/>
              <a:buNone/>
            </a:pPr>
            <a:r>
              <a:rPr lang="en-US" sz="1200" dirty="0" smtClean="0"/>
              <a:t>(DefMethodInference IATemplate (</a:t>
            </a:r>
            <a:r>
              <a:rPr lang="en-US" sz="1200" dirty="0" err="1" smtClean="0"/>
              <a:t>Prange</a:t>
            </a:r>
            <a:r>
              <a:rPr lang="en-US" sz="1200" dirty="0" smtClean="0"/>
              <a:t> IATemplate image DSNumber </a:t>
            </a:r>
            <a:r>
              <a:rPr lang="en-US" sz="1200" dirty="0" err="1" smtClean="0"/>
              <a:t>DSNumber</a:t>
            </a:r>
            <a:r>
              <a:rPr lang="en-US" sz="1200" dirty="0" smtClean="0"/>
              <a:t> Iterator) Range)</a:t>
            </a:r>
          </a:p>
          <a:p>
            <a:pPr eaLnBrk="1" hangingPunct="1">
              <a:buFont typeface="Wingdings 2" pitchFamily="18" charset="2"/>
              <a:buNone/>
            </a:pPr>
            <a:r>
              <a:rPr lang="en-US" sz="1200" dirty="0" smtClean="0"/>
              <a:t>(DefMethodInference IATemplate (</a:t>
            </a:r>
            <a:r>
              <a:rPr lang="en-US" sz="1200" dirty="0" err="1" smtClean="0"/>
              <a:t>Qrange</a:t>
            </a:r>
            <a:r>
              <a:rPr lang="en-US" sz="1200" dirty="0" smtClean="0"/>
              <a:t> IATemplate image DSNumber </a:t>
            </a:r>
            <a:r>
              <a:rPr lang="en-US" sz="1200" dirty="0" err="1" smtClean="0"/>
              <a:t>DSNumber</a:t>
            </a:r>
            <a:r>
              <a:rPr lang="en-US" sz="1200" dirty="0" smtClean="0"/>
              <a:t> Iterator) Range)</a:t>
            </a:r>
          </a:p>
          <a:p>
            <a:pPr eaLnBrk="1" hangingPunct="1">
              <a:buFont typeface="Wingdings 2" pitchFamily="18" charset="2"/>
              <a:buNone/>
            </a:pPr>
            <a:r>
              <a:rPr lang="en-US" sz="1200" dirty="0" smtClean="0"/>
              <a:t>(DefMethodInference IATemplate (W IATemplate channel t </a:t>
            </a:r>
            <a:r>
              <a:rPr lang="en-US" sz="1200" dirty="0" err="1" smtClean="0"/>
              <a:t>t</a:t>
            </a:r>
            <a:r>
              <a:rPr lang="en-US" sz="1200" dirty="0" smtClean="0"/>
              <a:t>) DSNumber)</a:t>
            </a:r>
          </a:p>
          <a:p>
            <a:pPr eaLnBrk="1" hangingPunct="1">
              <a:buFont typeface="Wingdings 2" pitchFamily="18" charset="2"/>
              <a:buNone/>
            </a:pPr>
            <a:endParaRPr 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18178"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18179"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18180"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81"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82"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18183"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18184" name="Text Box 14"/>
          <p:cNvSpPr txBox="1">
            <a:spLocks noChangeArrowheads="1"/>
          </p:cNvSpPr>
          <p:nvPr/>
        </p:nvSpPr>
        <p:spPr bwMode="auto">
          <a:xfrm>
            <a:off x="3265488" y="5908675"/>
            <a:ext cx="3921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 </a:t>
            </a:r>
          </a:p>
        </p:txBody>
      </p:sp>
      <p:sp>
        <p:nvSpPr>
          <p:cNvPr id="818185" name="Text Box 15"/>
          <p:cNvSpPr txBox="1">
            <a:spLocks noChangeArrowheads="1"/>
          </p:cNvSpPr>
          <p:nvPr/>
        </p:nvSpPr>
        <p:spPr bwMode="auto">
          <a:xfrm>
            <a:off x="1905000" y="5900738"/>
            <a:ext cx="49371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p>
        </p:txBody>
      </p:sp>
      <p:sp>
        <p:nvSpPr>
          <p:cNvPr id="818186"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87"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88"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18189"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90"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18191"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18192"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18193"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94"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95"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18196"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97"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18198"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199"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8200"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Tools</a:t>
            </a:r>
            <a:endParaRPr lang="en-US" dirty="0"/>
          </a:p>
        </p:txBody>
      </p:sp>
      <p:sp>
        <p:nvSpPr>
          <p:cNvPr id="873474" name="Content Placeholder 2"/>
          <p:cNvSpPr>
            <a:spLocks noGrp="1"/>
          </p:cNvSpPr>
          <p:nvPr>
            <p:ph idx="1"/>
          </p:nvPr>
        </p:nvSpPr>
        <p:spPr/>
        <p:txBody>
          <a:bodyPr/>
          <a:lstStyle/>
          <a:p>
            <a:pPr eaLnBrk="1" hangingPunct="1"/>
            <a:r>
              <a:rPr lang="en-US" smtClean="0"/>
              <a:t>Building Logical Architecture</a:t>
            </a:r>
          </a:p>
          <a:p>
            <a:pPr eaLnBrk="1" hangingPunct="1"/>
            <a:r>
              <a:rPr lang="en-US" smtClean="0"/>
              <a:t>History Debugger</a:t>
            </a:r>
          </a:p>
          <a:p>
            <a:pPr eaLnBrk="1" hangingPunct="1"/>
            <a:r>
              <a:rPr lang="en-US" smtClean="0"/>
              <a:t>Partial Evaluation Engine</a:t>
            </a:r>
          </a:p>
          <a:p>
            <a:pPr eaLnBrk="1" hangingPunct="1"/>
            <a:r>
              <a:rPr lang="en-US" smtClean="0"/>
              <a:t>Synchronizing Design Decisions</a:t>
            </a:r>
          </a:p>
          <a:p>
            <a:pPr eaLnBrk="1" hangingPunct="1"/>
            <a:r>
              <a:rPr lang="en-US" smtClean="0"/>
              <a:t>Pattern Matching Engine</a:t>
            </a:r>
          </a:p>
          <a:p>
            <a:pPr eaLnBrk="1" hangingPunct="1"/>
            <a:r>
              <a:rPr lang="en-US" smtClean="0"/>
              <a:t>Transformation Engine</a:t>
            </a:r>
          </a:p>
          <a:p>
            <a:pPr eaLnBrk="1" hangingPunct="1"/>
            <a:r>
              <a:rPr lang="en-US" smtClean="0"/>
              <a:t>Type Inference Engine</a:t>
            </a:r>
          </a:p>
          <a:p>
            <a:pPr eaLnBrk="1" hangingPunct="1"/>
            <a:r>
              <a:rPr lang="en-US" smtClean="0">
                <a:solidFill>
                  <a:srgbClr val="FF0000"/>
                </a:solidFill>
              </a:rPr>
              <a:t>Inference Engine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Inference Engine</a:t>
            </a:r>
            <a:endParaRPr lang="en-US" dirty="0"/>
          </a:p>
        </p:txBody>
      </p:sp>
      <p:sp>
        <p:nvSpPr>
          <p:cNvPr id="874498" name="Content Placeholder 2"/>
          <p:cNvSpPr>
            <a:spLocks noGrp="1"/>
          </p:cNvSpPr>
          <p:nvPr>
            <p:ph sz="half" idx="1"/>
          </p:nvPr>
        </p:nvSpPr>
        <p:spPr>
          <a:xfrm>
            <a:off x="457200" y="1600200"/>
            <a:ext cx="7620000" cy="4525963"/>
          </a:xfrm>
        </p:spPr>
        <p:txBody>
          <a:bodyPr/>
          <a:lstStyle/>
          <a:p>
            <a:pPr eaLnBrk="1" hangingPunct="1"/>
            <a:r>
              <a:rPr lang="en-US" smtClean="0"/>
              <a:t>Given</a:t>
            </a:r>
          </a:p>
          <a:p>
            <a:pPr lvl="1" eaLnBrk="1" hangingPunct="1"/>
            <a:r>
              <a:rPr lang="en-US" smtClean="0"/>
              <a:t>(Idx1 ==  0) from partitioning condition</a:t>
            </a:r>
          </a:p>
          <a:p>
            <a:pPr lvl="1" eaLnBrk="1" hangingPunct="1"/>
            <a:r>
              <a:rPr lang="en-US" smtClean="0"/>
              <a:t>(0 &lt;= Idx1 &lt;= (m -1)) from loop range</a:t>
            </a:r>
          </a:p>
          <a:p>
            <a:pPr lvl="1" eaLnBrk="1" hangingPunct="1"/>
            <a:r>
              <a:rPr lang="en-US" smtClean="0"/>
              <a:t>(m &gt; 1) from :facts slot of m</a:t>
            </a:r>
          </a:p>
          <a:p>
            <a:pPr eaLnBrk="1" hangingPunct="1"/>
            <a:r>
              <a:rPr lang="en-US" smtClean="0"/>
              <a:t>Is partial evaluation of “(Idx1 == (m – 1))” true, false or unknown for all m?</a:t>
            </a:r>
          </a:p>
          <a:p>
            <a:pPr eaLnBrk="1" hangingPunct="1"/>
            <a:r>
              <a:rPr lang="en-US" smtClean="0"/>
              <a:t>False. “(m &gt;1)” fact eliminates the only possible true case (i.e., for (m == 1)).</a:t>
            </a:r>
          </a:p>
          <a:p>
            <a:pPr eaLnBrk="1" hangingPunct="1"/>
            <a:r>
              <a:rPr lang="en-US" smtClean="0"/>
              <a:t>Inference engine based on Fourier-Motzkin elimination.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Code For Image Average</a:t>
            </a:r>
            <a:endParaRPr lang="en-US" dirty="0"/>
          </a:p>
        </p:txBody>
      </p:sp>
      <p:sp>
        <p:nvSpPr>
          <p:cNvPr id="3" name="Content Placeholder 2"/>
          <p:cNvSpPr>
            <a:spLocks noGrp="1"/>
          </p:cNvSpPr>
          <p:nvPr>
            <p:ph idx="1"/>
          </p:nvPr>
        </p:nvSpPr>
        <p:spPr/>
        <p:txBody>
          <a:bodyPr>
            <a:normAutofit fontScale="40000" lnSpcReduction="20000"/>
          </a:bodyPr>
          <a:lstStyle/>
          <a:p>
            <a:pPr marL="548640" indent="-411480" eaLnBrk="1" fontAlgn="auto" hangingPunct="1">
              <a:spcAft>
                <a:spcPts val="0"/>
              </a:spcAft>
              <a:buClr>
                <a:schemeClr val="tx1">
                  <a:shade val="95000"/>
                </a:schemeClr>
              </a:buClr>
              <a:buFont typeface="Wingdings 2"/>
              <a:buNone/>
              <a:defRPr/>
            </a:pPr>
            <a:r>
              <a:rPr lang="en-US" dirty="0" smtClean="0"/>
              <a:t>/* Definitions from scope SCOPE1: */</a:t>
            </a:r>
          </a:p>
          <a:p>
            <a:pPr marL="548640" indent="-411480" eaLnBrk="1" fontAlgn="auto" hangingPunct="1">
              <a:spcAft>
                <a:spcPts val="0"/>
              </a:spcAft>
              <a:buClr>
                <a:schemeClr val="tx1">
                  <a:shade val="95000"/>
                </a:schemeClr>
              </a:buClr>
              <a:buFont typeface="Wingdings 2"/>
              <a:buNone/>
              <a:defRPr/>
            </a:pPr>
            <a:r>
              <a:rPr lang="en-US" dirty="0" smtClean="0"/>
              <a:t>     int M   = 100;</a:t>
            </a:r>
          </a:p>
          <a:p>
            <a:pPr marL="548640" indent="-411480" eaLnBrk="1" fontAlgn="auto" hangingPunct="1">
              <a:spcAft>
                <a:spcPts val="0"/>
              </a:spcAft>
              <a:buClr>
                <a:schemeClr val="tx1">
                  <a:shade val="95000"/>
                </a:schemeClr>
              </a:buClr>
              <a:buFont typeface="Wingdings 2"/>
              <a:buNone/>
              <a:defRPr/>
            </a:pPr>
            <a:r>
              <a:rPr lang="en-US" dirty="0" smtClean="0"/>
              <a:t>     int N   = 100;</a:t>
            </a:r>
          </a:p>
          <a:p>
            <a:pPr marL="548640" indent="-411480" eaLnBrk="1" fontAlgn="auto" hangingPunct="1">
              <a:spcAft>
                <a:spcPts val="0"/>
              </a:spcAft>
              <a:buClr>
                <a:schemeClr val="tx1">
                  <a:shade val="95000"/>
                </a:schemeClr>
              </a:buClr>
              <a:buFont typeface="Wingdings 2"/>
              <a:buNone/>
              <a:defRPr/>
            </a:pPr>
            <a:r>
              <a:rPr lang="en-US" dirty="0" smtClean="0"/>
              <a:t>    BWPIXEL IMAGEAVG (DSNUMBER M, DSNUMBER N, BWIMAGE A[M][N], BWIMAGE B[M][N])</a:t>
            </a:r>
          </a:p>
          <a:p>
            <a:pPr marL="548640" indent="-411480" eaLnBrk="1" fontAlgn="auto" hangingPunct="1">
              <a:spcAft>
                <a:spcPts val="0"/>
              </a:spcAft>
              <a:buClr>
                <a:schemeClr val="tx1">
                  <a:shade val="95000"/>
                </a:schemeClr>
              </a:buClr>
              <a:buFont typeface="Wingdings 2"/>
              <a:buNone/>
              <a:defRPr/>
            </a:pPr>
            <a:r>
              <a:rPr lang="en-US" dirty="0" smtClean="0"/>
              <a:t>     {{</a:t>
            </a:r>
          </a:p>
          <a:p>
            <a:pPr marL="548640" indent="-411480" eaLnBrk="1" fontAlgn="auto" hangingPunct="1">
              <a:spcAft>
                <a:spcPts val="0"/>
              </a:spcAft>
              <a:buClr>
                <a:schemeClr val="tx1">
                  <a:shade val="95000"/>
                </a:schemeClr>
              </a:buClr>
              <a:buFont typeface="Wingdings 2"/>
              <a:buNone/>
              <a:defRPr/>
            </a:pPr>
            <a:r>
              <a:rPr lang="en-US" dirty="0"/>
              <a:t> </a:t>
            </a:r>
            <a:r>
              <a:rPr lang="en-US" dirty="0" smtClean="0"/>
              <a:t>      /* DSLGen (Version 0 Revision 2) generated this program at 3:26:38 pm on 11/Jun/2009 */</a:t>
            </a:r>
          </a:p>
          <a:p>
            <a:pPr marL="548640" indent="-411480" eaLnBrk="1" fontAlgn="auto" hangingPunct="1">
              <a:spcAft>
                <a:spcPts val="0"/>
              </a:spcAft>
              <a:buClr>
                <a:schemeClr val="tx1">
                  <a:shade val="95000"/>
                </a:schemeClr>
              </a:buClr>
              <a:buFont typeface="Wingdings 2"/>
              <a:buNone/>
              <a:defRPr/>
            </a:pPr>
            <a:r>
              <a:rPr lang="en-US" dirty="0" smtClean="0"/>
              <a:t>       int IDX3  ;     int IDX4  ;    int P5  ;    int Q6  ;       int ANS1  ; </a:t>
            </a:r>
          </a:p>
          <a:p>
            <a:pPr marL="548640" indent="-411480" eaLnBrk="1" fontAlgn="auto" hangingPunct="1">
              <a:spcAft>
                <a:spcPts val="0"/>
              </a:spcAft>
              <a:buClr>
                <a:schemeClr val="tx1">
                  <a:shade val="95000"/>
                </a:schemeClr>
              </a:buClr>
              <a:buFont typeface="Wingdings 2"/>
              <a:buNone/>
              <a:defRPr/>
            </a:pPr>
            <a:r>
              <a:rPr lang="en-US" dirty="0"/>
              <a:t> </a:t>
            </a:r>
            <a:r>
              <a:rPr lang="en-US" dirty="0" smtClean="0"/>
              <a:t>      {/*Initial values from scope SCOPE3 are ((IDX4 0) (IDX3 0))*/</a:t>
            </a:r>
          </a:p>
          <a:p>
            <a:pPr marL="548640" indent="-411480" eaLnBrk="1" fontAlgn="auto" hangingPunct="1">
              <a:spcAft>
                <a:spcPts val="0"/>
              </a:spcAft>
              <a:buClr>
                <a:schemeClr val="tx1">
                  <a:shade val="95000"/>
                </a:schemeClr>
              </a:buClr>
              <a:buFont typeface="Wingdings 2"/>
              <a:buNone/>
              <a:defRPr/>
            </a:pPr>
            <a:r>
              <a:rPr lang="en-US" dirty="0" smtClean="0"/>
              <a:t>        int IDX4   = 0;        int IDX3   = 0;</a:t>
            </a:r>
          </a:p>
          <a:p>
            <a:pPr marL="548640" indent="-411480" eaLnBrk="1" fontAlgn="auto" hangingPunct="1">
              <a:spcAft>
                <a:spcPts val="0"/>
              </a:spcAft>
              <a:buClr>
                <a:schemeClr val="tx1">
                  <a:shade val="95000"/>
                </a:schemeClr>
              </a:buClr>
              <a:buFont typeface="Wingdings 2"/>
              <a:buNone/>
              <a:defRPr/>
            </a:pPr>
            <a:r>
              <a:rPr lang="en-US" dirty="0" smtClean="0"/>
              <a:t>        for (IDX3=0; IDX3&lt;=(M -  1); ++IDX3) </a:t>
            </a:r>
          </a:p>
          <a:p>
            <a:pPr marL="548640" indent="-411480" eaLnBrk="1" fontAlgn="auto" hangingPunct="1">
              <a:spcAft>
                <a:spcPts val="0"/>
              </a:spcAft>
              <a:buClr>
                <a:schemeClr val="tx1">
                  <a:shade val="95000"/>
                </a:schemeClr>
              </a:buClr>
              <a:buFont typeface="Wingdings 2"/>
              <a:buNone/>
              <a:defRPr/>
            </a:pPr>
            <a:r>
              <a:rPr lang="en-US" dirty="0" smtClean="0"/>
              <a:t>        {{</a:t>
            </a:r>
          </a:p>
          <a:p>
            <a:pPr marL="548640" indent="-411480" eaLnBrk="1" fontAlgn="auto" hangingPunct="1">
              <a:spcAft>
                <a:spcPts val="0"/>
              </a:spcAft>
              <a:buClr>
                <a:schemeClr val="tx1">
                  <a:shade val="95000"/>
                </a:schemeClr>
              </a:buClr>
              <a:buFont typeface="Wingdings 2"/>
              <a:buNone/>
              <a:defRPr/>
            </a:pPr>
            <a:r>
              <a:rPr lang="en-US" dirty="0" smtClean="0"/>
              <a:t>          for (IDX4=0; IDX4&lt;=(N -  1); ++IDX4) </a:t>
            </a:r>
          </a:p>
          <a:p>
            <a:pPr marL="548640" indent="-411480" eaLnBrk="1" fontAlgn="auto" hangingPunct="1">
              <a:spcAft>
                <a:spcPts val="0"/>
              </a:spcAft>
              <a:buClr>
                <a:schemeClr val="tx1">
                  <a:shade val="95000"/>
                </a:schemeClr>
              </a:buClr>
              <a:buFont typeface="Wingdings 2"/>
              <a:buNone/>
              <a:defRPr/>
            </a:pPr>
            <a:r>
              <a:rPr lang="en-US" dirty="0" smtClean="0"/>
              <a:t>          {{{/*Initial values from scope SCOPE4 are ((ANS1 0) (Q6 0) (P5 0))*/</a:t>
            </a:r>
          </a:p>
          <a:p>
            <a:pPr marL="548640" indent="-411480" eaLnBrk="1" fontAlgn="auto" hangingPunct="1">
              <a:spcAft>
                <a:spcPts val="0"/>
              </a:spcAft>
              <a:buClr>
                <a:schemeClr val="tx1">
                  <a:shade val="95000"/>
                </a:schemeClr>
              </a:buClr>
              <a:buFont typeface="Wingdings 2"/>
              <a:buNone/>
              <a:defRPr/>
            </a:pPr>
            <a:r>
              <a:rPr lang="en-US" dirty="0" smtClean="0"/>
              <a:t>             int ANS1   = 0;        int Q6   = 0;      int P5   = 0;</a:t>
            </a:r>
          </a:p>
          <a:p>
            <a:pPr marL="548640" indent="-411480" eaLnBrk="1" fontAlgn="auto" hangingPunct="1">
              <a:spcAft>
                <a:spcPts val="0"/>
              </a:spcAft>
              <a:buClr>
                <a:schemeClr val="tx1">
                  <a:shade val="95000"/>
                </a:schemeClr>
              </a:buClr>
              <a:buFont typeface="Wingdings 2"/>
              <a:buNone/>
              <a:defRPr/>
            </a:pPr>
            <a:r>
              <a:rPr lang="en-US" dirty="0" smtClean="0"/>
              <a:t>             for (P5=((IDX3 == 0) ? 1:0); P5&lt;=((IDX3 == (M -  1)) ? 1:2); ++P5) </a:t>
            </a:r>
          </a:p>
          <a:p>
            <a:pPr marL="548640" indent="-411480" eaLnBrk="1" fontAlgn="auto" hangingPunct="1">
              <a:spcAft>
                <a:spcPts val="0"/>
              </a:spcAft>
              <a:buClr>
                <a:schemeClr val="tx1">
                  <a:shade val="95000"/>
                </a:schemeClr>
              </a:buClr>
              <a:buFont typeface="Wingdings 2"/>
              <a:buNone/>
              <a:defRPr/>
            </a:pPr>
            <a:r>
              <a:rPr lang="en-US" dirty="0" smtClean="0"/>
              <a:t>             {{for (Q6=((IDX4 == 0) ? 1:0); Q6&lt;=((IDX4 == (N -  1)) ? 1:2); ++Q6) </a:t>
            </a:r>
          </a:p>
          <a:p>
            <a:pPr marL="548640" indent="-411480" eaLnBrk="1" fontAlgn="auto" hangingPunct="1">
              <a:spcAft>
                <a:spcPts val="0"/>
              </a:spcAft>
              <a:buClr>
                <a:schemeClr val="tx1">
                  <a:shade val="95000"/>
                </a:schemeClr>
              </a:buClr>
              <a:buFont typeface="Wingdings 2"/>
              <a:buNone/>
              <a:defRPr/>
            </a:pPr>
            <a:r>
              <a:rPr lang="en-US" dirty="0" smtClean="0"/>
              <a:t>               {{ANS1 += </a:t>
            </a:r>
          </a:p>
          <a:p>
            <a:pPr marL="548640" indent="-411480" eaLnBrk="1" fontAlgn="auto" hangingPunct="1">
              <a:spcAft>
                <a:spcPts val="0"/>
              </a:spcAft>
              <a:buClr>
                <a:schemeClr val="tx1">
                  <a:shade val="95000"/>
                </a:schemeClr>
              </a:buClr>
              <a:buFont typeface="Wingdings 2"/>
              <a:buNone/>
              <a:defRPr/>
            </a:pPr>
            <a:r>
              <a:rPr lang="en-US" dirty="0" smtClean="0"/>
              <a:t>                 ((*((*(A + ((IDX3 + (P5 +  -1))*N))) + (IDX4 + (Q6 +  -1)))) *</a:t>
            </a:r>
          </a:p>
          <a:p>
            <a:pPr marL="548640" indent="-411480" eaLnBrk="1" fontAlgn="auto" hangingPunct="1">
              <a:spcAft>
                <a:spcPts val="0"/>
              </a:spcAft>
              <a:buClr>
                <a:schemeClr val="tx1">
                  <a:shade val="95000"/>
                </a:schemeClr>
              </a:buClr>
              <a:buFont typeface="Wingdings 2"/>
              <a:buNone/>
              <a:defRPr/>
            </a:pPr>
            <a:r>
              <a:rPr lang="en-US" dirty="0" smtClean="0"/>
              <a:t>                  ((((IDX3 == 0) || (IDX3 == (M -  1))) &amp;&amp; </a:t>
            </a:r>
          </a:p>
          <a:p>
            <a:pPr marL="548640" indent="-411480" eaLnBrk="1" fontAlgn="auto" hangingPunct="1">
              <a:spcAft>
                <a:spcPts val="0"/>
              </a:spcAft>
              <a:buClr>
                <a:schemeClr val="tx1">
                  <a:shade val="95000"/>
                </a:schemeClr>
              </a:buClr>
              <a:buFont typeface="Wingdings 2"/>
              <a:buNone/>
              <a:defRPr/>
            </a:pPr>
            <a:r>
              <a:rPr lang="en-US" dirty="0" smtClean="0"/>
              <a:t>                    ((IDX4 == 0) || (IDX4 == (N -  1)))) ? 0.25:</a:t>
            </a:r>
          </a:p>
          <a:p>
            <a:pPr marL="548640" indent="-411480" eaLnBrk="1" fontAlgn="auto" hangingPunct="1">
              <a:spcAft>
                <a:spcPts val="0"/>
              </a:spcAft>
              <a:buClr>
                <a:schemeClr val="tx1">
                  <a:shade val="95000"/>
                </a:schemeClr>
              </a:buClr>
              <a:buFont typeface="Wingdings 2"/>
              <a:buNone/>
              <a:defRPr/>
            </a:pPr>
            <a:r>
              <a:rPr lang="en-US" dirty="0" smtClean="0"/>
              <a:t>                   (((IDX3 == 0) || </a:t>
            </a:r>
          </a:p>
          <a:p>
            <a:pPr marL="548640" indent="-411480" eaLnBrk="1" fontAlgn="auto" hangingPunct="1">
              <a:spcAft>
                <a:spcPts val="0"/>
              </a:spcAft>
              <a:buClr>
                <a:schemeClr val="tx1">
                  <a:shade val="95000"/>
                </a:schemeClr>
              </a:buClr>
              <a:buFont typeface="Wingdings 2"/>
              <a:buNone/>
              <a:defRPr/>
            </a:pPr>
            <a:r>
              <a:rPr lang="en-US" dirty="0" smtClean="0"/>
              <a:t>                     ((IDX3 == (M -  1)) || ((IDX4 == 0) || (IDX4 == (N -  1)))))</a:t>
            </a:r>
          </a:p>
          <a:p>
            <a:pPr marL="548640" indent="-411480" eaLnBrk="1" fontAlgn="auto" hangingPunct="1">
              <a:spcAft>
                <a:spcPts val="0"/>
              </a:spcAft>
              <a:buClr>
                <a:schemeClr val="tx1">
                  <a:shade val="95000"/>
                </a:schemeClr>
              </a:buClr>
              <a:buFont typeface="Wingdings 2"/>
              <a:buNone/>
              <a:defRPr/>
            </a:pPr>
            <a:r>
              <a:rPr lang="en-US" dirty="0" smtClean="0"/>
              <a:t>                     ? 0.166666666666667:0.111111111111111)));</a:t>
            </a:r>
          </a:p>
          <a:p>
            <a:pPr marL="548640" indent="-411480" eaLnBrk="1" fontAlgn="auto" hangingPunct="1">
              <a:spcAft>
                <a:spcPts val="0"/>
              </a:spcAft>
              <a:buClr>
                <a:schemeClr val="tx1">
                  <a:shade val="95000"/>
                </a:schemeClr>
              </a:buClr>
              <a:buFont typeface="Wingdings 2"/>
              <a:buNone/>
              <a:defRPr/>
            </a:pPr>
            <a:r>
              <a:rPr lang="en-US" dirty="0" smtClean="0"/>
              <a:t>                 }}}}</a:t>
            </a:r>
          </a:p>
          <a:p>
            <a:pPr marL="548640" indent="-411480" eaLnBrk="1" fontAlgn="auto" hangingPunct="1">
              <a:spcAft>
                <a:spcPts val="0"/>
              </a:spcAft>
              <a:buClr>
                <a:schemeClr val="tx1">
                  <a:shade val="95000"/>
                </a:schemeClr>
              </a:buClr>
              <a:buFont typeface="Wingdings 2"/>
              <a:buNone/>
              <a:defRPr/>
            </a:pPr>
            <a:r>
              <a:rPr lang="en-US" dirty="0" smtClean="0"/>
              <a:t>             (*((*(B + (IDX3*N))) + IDX4)) = ANS1;</a:t>
            </a:r>
          </a:p>
          <a:p>
            <a:pPr marL="548640" indent="-411480" eaLnBrk="1" fontAlgn="auto" hangingPunct="1">
              <a:spcAft>
                <a:spcPts val="0"/>
              </a:spcAft>
              <a:buClr>
                <a:schemeClr val="tx1">
                  <a:shade val="95000"/>
                </a:schemeClr>
              </a:buClr>
              <a:buFont typeface="Wingdings 2"/>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545" name="Picture 5" descr="C:\Users\Public\Documents\admin\Software Generators LLC\LOGOS Card Letterhead\New Logos with TM\SGLLC TM Logos\Color\SG LLC Logo TM.png"/>
          <p:cNvPicPr>
            <a:picLocks noChangeAspect="1" noChangeArrowheads="1"/>
          </p:cNvPicPr>
          <p:nvPr/>
        </p:nvPicPr>
        <p:blipFill>
          <a:blip r:embed="rId2" cstate="print"/>
          <a:srcRect/>
          <a:stretch>
            <a:fillRect/>
          </a:stretch>
        </p:blipFill>
        <p:spPr bwMode="auto">
          <a:xfrm>
            <a:off x="1447800" y="1874838"/>
            <a:ext cx="6575425" cy="300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End of Tools Demo</a:t>
            </a:r>
            <a:endParaRPr lang="en-US" dirty="0"/>
          </a:p>
        </p:txBody>
      </p:sp>
      <p:sp>
        <p:nvSpPr>
          <p:cNvPr id="877570"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20226"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20227"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20228"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29"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30"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20231"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0232" name="Text Box 14"/>
          <p:cNvSpPr txBox="1">
            <a:spLocks noChangeArrowheads="1"/>
          </p:cNvSpPr>
          <p:nvPr/>
        </p:nvSpPr>
        <p:spPr bwMode="auto">
          <a:xfrm>
            <a:off x="3265488" y="5908675"/>
            <a:ext cx="3921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 </a:t>
            </a:r>
          </a:p>
        </p:txBody>
      </p:sp>
      <p:sp>
        <p:nvSpPr>
          <p:cNvPr id="820233" name="Text Box 15"/>
          <p:cNvSpPr txBox="1">
            <a:spLocks noChangeArrowheads="1"/>
          </p:cNvSpPr>
          <p:nvPr/>
        </p:nvSpPr>
        <p:spPr bwMode="auto">
          <a:xfrm>
            <a:off x="1905000" y="5900738"/>
            <a:ext cx="49371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p>
        </p:txBody>
      </p:sp>
      <p:sp>
        <p:nvSpPr>
          <p:cNvPr id="820234"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35"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36"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0237"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38"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0239"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20240"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20241"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2"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3"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0244"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5"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20246"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7"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8"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249"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20250"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22274"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22275"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22276"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77"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78"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22279"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2280" name="Text Box 14"/>
          <p:cNvSpPr txBox="1">
            <a:spLocks noChangeArrowheads="1"/>
          </p:cNvSpPr>
          <p:nvPr/>
        </p:nvSpPr>
        <p:spPr bwMode="auto">
          <a:xfrm>
            <a:off x="3265488" y="5908675"/>
            <a:ext cx="3921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 </a:t>
            </a:r>
          </a:p>
        </p:txBody>
      </p:sp>
      <p:sp>
        <p:nvSpPr>
          <p:cNvPr id="822281"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82"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83"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2284"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85"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2286"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22287"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22288"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89"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90"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2291"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92"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22293"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94"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95"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96"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22297"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22298"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22299"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24322"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24323"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24324"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25"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26"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24327"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4328"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29"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30"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4331"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32"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4333"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24334" name="Text Box 25"/>
          <p:cNvSpPr txBox="1">
            <a:spLocks noChangeArrowheads="1"/>
          </p:cNvSpPr>
          <p:nvPr/>
        </p:nvSpPr>
        <p:spPr bwMode="auto">
          <a:xfrm>
            <a:off x="5938838" y="5900738"/>
            <a:ext cx="417512" cy="469900"/>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 a</a:t>
            </a:r>
          </a:p>
        </p:txBody>
      </p:sp>
      <p:sp>
        <p:nvSpPr>
          <p:cNvPr id="824335"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36"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37"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4338"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39"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24340"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41"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42"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4343"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24344"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24345"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824346"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24347"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824348"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392113"/>
            <a:ext cx="7772400" cy="1143000"/>
          </a:xfrm>
        </p:spPr>
        <p:txBody>
          <a:bodyPr/>
          <a:lstStyle/>
          <a:p>
            <a:pPr eaLnBrk="1" fontAlgn="auto" hangingPunct="1">
              <a:spcAft>
                <a:spcPts val="0"/>
              </a:spcAft>
              <a:defRPr/>
            </a:pPr>
            <a:r>
              <a:rPr lang="en-US" dirty="0" smtClean="0">
                <a:solidFill>
                  <a:schemeClr val="accent1"/>
                </a:solidFill>
              </a:rPr>
              <a:t>b =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a:t>
            </a:r>
            <a:r>
              <a:rPr lang="en-US" baseline="30000" dirty="0" smtClean="0">
                <a:solidFill>
                  <a:schemeClr val="accent1"/>
                </a:solidFill>
              </a:rPr>
              <a:t>2</a:t>
            </a:r>
            <a:r>
              <a:rPr lang="en-US" dirty="0" smtClean="0">
                <a:solidFill>
                  <a:schemeClr val="accent1"/>
                </a:solidFill>
              </a:rPr>
              <a:t> +(a</a:t>
            </a:r>
            <a:r>
              <a:rPr lang="en-US" dirty="0" smtClean="0">
                <a:solidFill>
                  <a:schemeClr val="accent1"/>
                </a:solidFill>
                <a:latin typeface="Symbol"/>
                <a:ea typeface="Times New Roman"/>
                <a:cs typeface="Times New Roman"/>
              </a:rPr>
              <a:t> </a:t>
            </a:r>
            <a:r>
              <a:rPr lang="en-US" dirty="0" smtClean="0">
                <a:solidFill>
                  <a:srgbClr val="FF0000"/>
                </a:solidFill>
                <a:latin typeface="Symbol"/>
                <a:ea typeface="Times New Roman"/>
                <a:cs typeface="Times New Roman"/>
              </a:rPr>
              <a:t>Å</a:t>
            </a:r>
            <a:r>
              <a:rPr lang="en-US" dirty="0" smtClean="0">
                <a:solidFill>
                  <a:schemeClr val="accent1"/>
                </a:solidFill>
                <a:latin typeface="Symbol"/>
                <a:ea typeface="Times New Roman"/>
                <a:cs typeface="Times New Roman"/>
              </a:rPr>
              <a:t> </a:t>
            </a:r>
            <a:r>
              <a:rPr lang="en-US" dirty="0" smtClean="0">
                <a:solidFill>
                  <a:schemeClr val="accent1"/>
                </a:solidFill>
              </a:rPr>
              <a:t>sp)</a:t>
            </a:r>
            <a:r>
              <a:rPr lang="en-US" baseline="30000" dirty="0" smtClean="0">
                <a:solidFill>
                  <a:schemeClr val="accent1"/>
                </a:solidFill>
              </a:rPr>
              <a:t>2</a:t>
            </a:r>
            <a:r>
              <a:rPr lang="en-US" dirty="0" smtClean="0">
                <a:solidFill>
                  <a:schemeClr val="accent1"/>
                </a:solidFill>
              </a:rPr>
              <a:t>]</a:t>
            </a:r>
            <a:r>
              <a:rPr lang="en-US" baseline="30000" dirty="0" smtClean="0">
                <a:solidFill>
                  <a:schemeClr val="accent1"/>
                </a:solidFill>
              </a:rPr>
              <a:t>1/2 </a:t>
            </a:r>
          </a:p>
        </p:txBody>
      </p:sp>
      <p:sp>
        <p:nvSpPr>
          <p:cNvPr id="826370" name="Text Box 4"/>
          <p:cNvSpPr txBox="1">
            <a:spLocks noChangeArrowheads="1"/>
          </p:cNvSpPr>
          <p:nvPr/>
        </p:nvSpPr>
        <p:spPr bwMode="auto">
          <a:xfrm>
            <a:off x="3092450" y="1558925"/>
            <a:ext cx="36830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a:t>
            </a:r>
          </a:p>
        </p:txBody>
      </p:sp>
      <p:sp>
        <p:nvSpPr>
          <p:cNvPr id="826371" name="Text Box 7"/>
          <p:cNvSpPr txBox="1">
            <a:spLocks noChangeArrowheads="1"/>
          </p:cNvSpPr>
          <p:nvPr/>
        </p:nvSpPr>
        <p:spPr bwMode="auto">
          <a:xfrm>
            <a:off x="4706938" y="3146425"/>
            <a:ext cx="3746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a:t>
            </a:r>
          </a:p>
        </p:txBody>
      </p:sp>
      <p:sp>
        <p:nvSpPr>
          <p:cNvPr id="826372" name="Line 8"/>
          <p:cNvSpPr>
            <a:spLocks noChangeShapeType="1"/>
          </p:cNvSpPr>
          <p:nvPr/>
        </p:nvSpPr>
        <p:spPr bwMode="auto">
          <a:xfrm flipV="1">
            <a:off x="2714625" y="3606800"/>
            <a:ext cx="21653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73" name="Line 9"/>
          <p:cNvSpPr>
            <a:spLocks noChangeShapeType="1"/>
          </p:cNvSpPr>
          <p:nvPr/>
        </p:nvSpPr>
        <p:spPr bwMode="auto">
          <a:xfrm flipH="1" flipV="1">
            <a:off x="4894263" y="3606800"/>
            <a:ext cx="2063750"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74" name="Text Box 10"/>
          <p:cNvSpPr txBox="1">
            <a:spLocks noChangeArrowheads="1"/>
          </p:cNvSpPr>
          <p:nvPr/>
        </p:nvSpPr>
        <p:spPr bwMode="auto">
          <a:xfrm>
            <a:off x="2024063" y="2347913"/>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p>
        </p:txBody>
      </p:sp>
      <p:sp>
        <p:nvSpPr>
          <p:cNvPr id="826375" name="Text Box 13"/>
          <p:cNvSpPr txBox="1">
            <a:spLocks noChangeArrowheads="1"/>
          </p:cNvSpPr>
          <p:nvPr/>
        </p:nvSpPr>
        <p:spPr bwMode="auto">
          <a:xfrm>
            <a:off x="2603500" y="5002213"/>
            <a:ext cx="430213"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6376" name="Line 16"/>
          <p:cNvSpPr>
            <a:spLocks noChangeShapeType="1"/>
          </p:cNvSpPr>
          <p:nvPr/>
        </p:nvSpPr>
        <p:spPr bwMode="auto">
          <a:xfrm flipV="1">
            <a:off x="2127250"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77" name="Line 17"/>
          <p:cNvSpPr>
            <a:spLocks noChangeShapeType="1"/>
          </p:cNvSpPr>
          <p:nvPr/>
        </p:nvSpPr>
        <p:spPr bwMode="auto">
          <a:xfrm flipH="1" flipV="1">
            <a:off x="2797175" y="5465763"/>
            <a:ext cx="636588"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78" name="Text Box 19"/>
          <p:cNvSpPr txBox="1">
            <a:spLocks noChangeArrowheads="1"/>
          </p:cNvSpPr>
          <p:nvPr/>
        </p:nvSpPr>
        <p:spPr bwMode="auto">
          <a:xfrm>
            <a:off x="2268538" y="4108450"/>
            <a:ext cx="119221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6379" name="Line 20"/>
          <p:cNvSpPr>
            <a:spLocks noChangeShapeType="1"/>
          </p:cNvSpPr>
          <p:nvPr/>
        </p:nvSpPr>
        <p:spPr bwMode="auto">
          <a:xfrm flipV="1">
            <a:off x="2808288"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0" name="Text Box 23"/>
          <p:cNvSpPr txBox="1">
            <a:spLocks noChangeArrowheads="1"/>
          </p:cNvSpPr>
          <p:nvPr/>
        </p:nvSpPr>
        <p:spPr bwMode="auto">
          <a:xfrm>
            <a:off x="6637338" y="5002213"/>
            <a:ext cx="430212"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sym typeface="Symbol" pitchFamily="18" charset="2"/>
              </a:rPr>
              <a:t></a:t>
            </a:r>
          </a:p>
        </p:txBody>
      </p:sp>
      <p:sp>
        <p:nvSpPr>
          <p:cNvPr id="826381" name="Text Box 24"/>
          <p:cNvSpPr txBox="1">
            <a:spLocks noChangeArrowheads="1"/>
          </p:cNvSpPr>
          <p:nvPr/>
        </p:nvSpPr>
        <p:spPr bwMode="auto">
          <a:xfrm>
            <a:off x="7267575" y="5900738"/>
            <a:ext cx="577850" cy="461962"/>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sp </a:t>
            </a:r>
          </a:p>
        </p:txBody>
      </p:sp>
      <p:sp>
        <p:nvSpPr>
          <p:cNvPr id="826382" name="Line 26"/>
          <p:cNvSpPr>
            <a:spLocks noChangeShapeType="1"/>
          </p:cNvSpPr>
          <p:nvPr/>
        </p:nvSpPr>
        <p:spPr bwMode="auto">
          <a:xfrm flipV="1">
            <a:off x="6161088" y="5472113"/>
            <a:ext cx="676275" cy="4191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3" name="Line 27"/>
          <p:cNvSpPr>
            <a:spLocks noChangeShapeType="1"/>
          </p:cNvSpPr>
          <p:nvPr/>
        </p:nvSpPr>
        <p:spPr bwMode="auto">
          <a:xfrm flipH="1" flipV="1">
            <a:off x="6831013" y="5465763"/>
            <a:ext cx="636587" cy="4333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4" name="Text Box 29"/>
          <p:cNvSpPr txBox="1">
            <a:spLocks noChangeArrowheads="1"/>
          </p:cNvSpPr>
          <p:nvPr/>
        </p:nvSpPr>
        <p:spPr bwMode="auto">
          <a:xfrm>
            <a:off x="6302375" y="4108450"/>
            <a:ext cx="1327150"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square</a:t>
            </a:r>
          </a:p>
        </p:txBody>
      </p:sp>
      <p:sp>
        <p:nvSpPr>
          <p:cNvPr id="826385" name="Line 30"/>
          <p:cNvSpPr>
            <a:spLocks noChangeShapeType="1"/>
          </p:cNvSpPr>
          <p:nvPr/>
        </p:nvSpPr>
        <p:spPr bwMode="auto">
          <a:xfrm flipV="1">
            <a:off x="6842125" y="4597400"/>
            <a:ext cx="0" cy="390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6" name="Text Box 32"/>
          <p:cNvSpPr txBox="1">
            <a:spLocks noChangeArrowheads="1"/>
          </p:cNvSpPr>
          <p:nvPr/>
        </p:nvSpPr>
        <p:spPr bwMode="auto">
          <a:xfrm>
            <a:off x="4541838" y="2359025"/>
            <a:ext cx="654050" cy="469900"/>
          </a:xfrm>
          <a:prstGeom prst="rect">
            <a:avLst/>
          </a:prstGeom>
          <a:noFill/>
          <a:ln w="12700">
            <a:solidFill>
              <a:schemeClr val="tx1"/>
            </a:solidFill>
            <a:miter lim="800000"/>
            <a:headEnd type="none" w="sm" len="sm"/>
            <a:tailEnd type="none" w="sm" len="sm"/>
          </a:ln>
        </p:spPr>
        <p:txBody>
          <a:bodyPr wrap="none">
            <a:spAutoFit/>
          </a:bodyPr>
          <a:lstStyle/>
          <a:p>
            <a:r>
              <a:rPr lang="en-US" sz="2400">
                <a:latin typeface="Book Antiqua" pitchFamily="18" charset="0"/>
              </a:rPr>
              <a:t>sqrt</a:t>
            </a:r>
          </a:p>
        </p:txBody>
      </p:sp>
      <p:sp>
        <p:nvSpPr>
          <p:cNvPr id="826387" name="Line 33"/>
          <p:cNvSpPr>
            <a:spLocks noChangeShapeType="1"/>
          </p:cNvSpPr>
          <p:nvPr/>
        </p:nvSpPr>
        <p:spPr bwMode="auto">
          <a:xfrm flipV="1">
            <a:off x="4879975" y="2828925"/>
            <a:ext cx="0" cy="30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8" name="Line 34"/>
          <p:cNvSpPr>
            <a:spLocks noChangeShapeType="1"/>
          </p:cNvSpPr>
          <p:nvPr/>
        </p:nvSpPr>
        <p:spPr bwMode="auto">
          <a:xfrm flipH="1">
            <a:off x="2181225" y="2049463"/>
            <a:ext cx="1082675" cy="2889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89" name="Line 35"/>
          <p:cNvSpPr>
            <a:spLocks noChangeShapeType="1"/>
          </p:cNvSpPr>
          <p:nvPr/>
        </p:nvSpPr>
        <p:spPr bwMode="auto">
          <a:xfrm>
            <a:off x="3249613" y="2049463"/>
            <a:ext cx="1601787" cy="3032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6390" name="AutoShape 49"/>
          <p:cNvSpPr>
            <a:spLocks/>
          </p:cNvSpPr>
          <p:nvPr/>
        </p:nvSpPr>
        <p:spPr bwMode="auto">
          <a:xfrm flipH="1">
            <a:off x="455613" y="3135313"/>
            <a:ext cx="1449387" cy="460375"/>
          </a:xfrm>
          <a:prstGeom prst="borderCallout2">
            <a:avLst>
              <a:gd name="adj1" fmla="val 23685"/>
              <a:gd name="adj2" fmla="val -2102"/>
              <a:gd name="adj3" fmla="val 23685"/>
              <a:gd name="adj4" fmla="val -2102"/>
              <a:gd name="adj5" fmla="val -62287"/>
              <a:gd name="adj6" fmla="val -20120"/>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Loop2d1</a:t>
            </a:r>
          </a:p>
        </p:txBody>
      </p:sp>
      <p:sp>
        <p:nvSpPr>
          <p:cNvPr id="826391" name="AutoShape 49"/>
          <p:cNvSpPr>
            <a:spLocks/>
          </p:cNvSpPr>
          <p:nvPr/>
        </p:nvSpPr>
        <p:spPr bwMode="auto">
          <a:xfrm flipH="1">
            <a:off x="455613" y="5010150"/>
            <a:ext cx="1449387" cy="461963"/>
          </a:xfrm>
          <a:prstGeom prst="borderCallout2">
            <a:avLst>
              <a:gd name="adj1" fmla="val 23685"/>
              <a:gd name="adj2" fmla="val -2102"/>
              <a:gd name="adj3" fmla="val 23685"/>
              <a:gd name="adj4" fmla="val -2102"/>
              <a:gd name="adj5" fmla="val 189426"/>
              <a:gd name="adj6" fmla="val -8296"/>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a:t>
            </a:r>
          </a:p>
        </p:txBody>
      </p:sp>
      <p:sp>
        <p:nvSpPr>
          <p:cNvPr id="826392" name="AutoShape 49"/>
          <p:cNvSpPr>
            <a:spLocks/>
          </p:cNvSpPr>
          <p:nvPr/>
        </p:nvSpPr>
        <p:spPr bwMode="auto">
          <a:xfrm flipH="1">
            <a:off x="4168775" y="5661025"/>
            <a:ext cx="1450975" cy="460375"/>
          </a:xfrm>
          <a:prstGeom prst="borderCallout2">
            <a:avLst>
              <a:gd name="adj1" fmla="val 23685"/>
              <a:gd name="adj2" fmla="val -2102"/>
              <a:gd name="adj3" fmla="val 23685"/>
              <a:gd name="adj4" fmla="val -2102"/>
              <a:gd name="adj5" fmla="val 57380"/>
              <a:gd name="adj6" fmla="val -27343"/>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Loop2d3</a:t>
            </a:r>
          </a:p>
        </p:txBody>
      </p:sp>
      <p:sp>
        <p:nvSpPr>
          <p:cNvPr id="826393" name="AutoShape 49"/>
          <p:cNvSpPr>
            <a:spLocks/>
          </p:cNvSpPr>
          <p:nvPr/>
        </p:nvSpPr>
        <p:spPr bwMode="auto">
          <a:xfrm>
            <a:off x="3744913" y="4367213"/>
            <a:ext cx="2416175" cy="460375"/>
          </a:xfrm>
          <a:prstGeom prst="borderCallout2">
            <a:avLst>
              <a:gd name="adj1" fmla="val 23685"/>
              <a:gd name="adj2" fmla="val -2102"/>
              <a:gd name="adj3" fmla="val 23685"/>
              <a:gd name="adj4" fmla="val -2102"/>
              <a:gd name="adj5" fmla="val 148162"/>
              <a:gd name="adj6" fmla="val -30009"/>
            </a:avLst>
          </a:prstGeom>
          <a:solidFill>
            <a:srgbClr val="FF0000"/>
          </a:solidFill>
          <a:ln w="25400">
            <a:solidFill>
              <a:srgbClr val="FFFF00"/>
            </a:solidFill>
            <a:miter lim="800000"/>
            <a:headEnd type="none" w="sm" len="sm"/>
            <a:tailEnd type="none" w="sm" len="sm"/>
          </a:ln>
        </p:spPr>
        <p:txBody>
          <a:bodyPr anchor="ctr">
            <a:spAutoFit/>
          </a:bodyPr>
          <a:lstStyle/>
          <a:p>
            <a:r>
              <a:rPr lang="en-US" sz="2400">
                <a:latin typeface="Book Antiqua" pitchFamily="18" charset="0"/>
                <a:sym typeface="Symbol" pitchFamily="18" charset="2"/>
              </a:rPr>
              <a:t>Loop2d2 (e1-c5)</a:t>
            </a:r>
          </a:p>
        </p:txBody>
      </p:sp>
      <p:sp>
        <p:nvSpPr>
          <p:cNvPr id="826394" name="Text Box 10"/>
          <p:cNvSpPr txBox="1">
            <a:spLocks noChangeArrowheads="1"/>
          </p:cNvSpPr>
          <p:nvPr/>
        </p:nvSpPr>
        <p:spPr bwMode="auto">
          <a:xfrm>
            <a:off x="2024063" y="2365375"/>
            <a:ext cx="690562" cy="469900"/>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400">
                <a:latin typeface="Book Antiqua" pitchFamily="18" charset="0"/>
              </a:rPr>
              <a:t>b</a:t>
            </a:r>
            <a:r>
              <a:rPr lang="en-US" sz="2400" baseline="-25000">
                <a:latin typeface="Book Antiqua" pitchFamily="18" charset="0"/>
              </a:rPr>
              <a:t>i,j</a:t>
            </a:r>
            <a:endParaRPr lang="en-US" sz="2400">
              <a:latin typeface="Book Antiqua" pitchFamily="18" charset="0"/>
            </a:endParaRPr>
          </a:p>
        </p:txBody>
      </p:sp>
      <p:sp>
        <p:nvSpPr>
          <p:cNvPr id="826395" name="Text Box 15"/>
          <p:cNvSpPr txBox="1">
            <a:spLocks noChangeArrowheads="1"/>
          </p:cNvSpPr>
          <p:nvPr/>
        </p:nvSpPr>
        <p:spPr bwMode="auto">
          <a:xfrm>
            <a:off x="1905000" y="5908675"/>
            <a:ext cx="625475" cy="461963"/>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sym typeface="Symbol" pitchFamily="18" charset="2"/>
              </a:rPr>
              <a:t>a</a:t>
            </a:r>
            <a:r>
              <a:rPr lang="en-US" sz="2400" baseline="-25000">
                <a:latin typeface="Book Antiqua" pitchFamily="18" charset="0"/>
                <a:sym typeface="Symbol" pitchFamily="18" charset="2"/>
              </a:rPr>
              <a:t>k,l</a:t>
            </a:r>
            <a:endParaRPr lang="en-US" sz="2400">
              <a:latin typeface="Book Antiqua" pitchFamily="18" charset="0"/>
              <a:sym typeface="Symbol" pitchFamily="18" charset="2"/>
            </a:endParaRPr>
          </a:p>
        </p:txBody>
      </p:sp>
      <p:sp>
        <p:nvSpPr>
          <p:cNvPr id="826396" name="Text Box 14"/>
          <p:cNvSpPr txBox="1">
            <a:spLocks noChangeArrowheads="1"/>
          </p:cNvSpPr>
          <p:nvPr/>
        </p:nvSpPr>
        <p:spPr bwMode="auto">
          <a:xfrm>
            <a:off x="3263900" y="5916613"/>
            <a:ext cx="728663" cy="461962"/>
          </a:xfrm>
          <a:prstGeom prst="rect">
            <a:avLst/>
          </a:prstGeom>
          <a:noFill/>
          <a:ln w="12700">
            <a:solidFill>
              <a:schemeClr val="tx1"/>
            </a:solidFill>
            <a:miter lim="800000"/>
            <a:headEnd type="none" w="sm" len="sm"/>
            <a:tailEnd type="none" w="sm" len="sm"/>
          </a:ln>
        </p:spPr>
        <p:txBody>
          <a:bodyPr>
            <a:spAutoFit/>
          </a:bodyPr>
          <a:lstStyle/>
          <a:p>
            <a:r>
              <a:rPr lang="en-US" sz="2400">
                <a:latin typeface="Book Antiqua" pitchFamily="18" charset="0"/>
              </a:rPr>
              <a:t>s</a:t>
            </a:r>
            <a:r>
              <a:rPr lang="en-US" sz="2400" baseline="-25000">
                <a:latin typeface="Book Antiqua" pitchFamily="18" charset="0"/>
              </a:rPr>
              <a:t>p,q</a:t>
            </a:r>
            <a:r>
              <a:rPr lang="en-US" sz="2400">
                <a:latin typeface="Book Antiqua" pitchFamily="18" charset="0"/>
              </a:rPr>
              <a:t> </a:t>
            </a:r>
          </a:p>
        </p:txBody>
      </p:sp>
      <p:sp>
        <p:nvSpPr>
          <p:cNvPr id="826397" name="Text Box 25"/>
          <p:cNvSpPr txBox="1">
            <a:spLocks noChangeArrowheads="1"/>
          </p:cNvSpPr>
          <p:nvPr/>
        </p:nvSpPr>
        <p:spPr bwMode="auto">
          <a:xfrm>
            <a:off x="5953125" y="5899150"/>
            <a:ext cx="698500" cy="461963"/>
          </a:xfrm>
          <a:prstGeom prst="rect">
            <a:avLst/>
          </a:prstGeom>
          <a:noFill/>
          <a:ln w="12700">
            <a:solidFill>
              <a:schemeClr val="tx1"/>
            </a:solidFill>
            <a:miter lim="800000"/>
            <a:headEnd type="none" w="sm" len="sm"/>
            <a:tailEnd type="none" w="sm" len="sm"/>
          </a:ln>
        </p:spPr>
        <p:txBody>
          <a:bodyPr>
            <a:spAutoFit/>
          </a:bodyPr>
          <a:lstStyle/>
          <a:p>
            <a:pPr algn="just"/>
            <a:r>
              <a:rPr lang="en-US" sz="2400">
                <a:latin typeface="Book Antiqua" pitchFamily="18" charset="0"/>
                <a:sym typeface="Symbol" pitchFamily="18" charset="2"/>
              </a:rPr>
              <a:t> a</a:t>
            </a:r>
            <a:r>
              <a:rPr lang="en-US" sz="2400" baseline="-25000">
                <a:latin typeface="Book Antiqua" pitchFamily="18" charset="0"/>
                <a:sym typeface="Symbol" pitchFamily="18" charset="2"/>
              </a:rPr>
              <a:t>t,u</a:t>
            </a:r>
            <a:endParaRPr lang="en-US" sz="2400">
              <a:latin typeface="Book Antiqua" pitchFamily="18" charset="0"/>
              <a:sym typeface="Symbol" pitchFamily="18" charset="2"/>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ver Reprogram Again June 201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Never Reprogram Again June 2013</Template>
  <TotalTime>0</TotalTime>
  <Words>8746</Words>
  <Application>Microsoft Office PowerPoint</Application>
  <PresentationFormat>On-screen Show (4:3)</PresentationFormat>
  <Paragraphs>874</Paragraphs>
  <Slides>54</Slides>
  <Notes>48</Notes>
  <HiddenSlides>10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Never Reprogram Again June 2013</vt:lpstr>
      <vt:lpstr>DSLGen™ Tools Demo</vt:lpstr>
      <vt:lpstr>Slide 2</vt:lpstr>
      <vt:lpstr>Tools</vt:lpstr>
      <vt:lpstr>How Did LA Get Built?</vt:lpstr>
      <vt:lpstr>b = [(a Å s)2 +(a Å sp)2]1/2 </vt:lpstr>
      <vt:lpstr>b = [(a Å s)2 +(a Å sp)2]1/2 </vt:lpstr>
      <vt:lpstr>b = [(a Å s)2 +(a Å sp)2]1/2 </vt:lpstr>
      <vt:lpstr>b = [(a Å s)2 +(a Å sp)2]1/2 </vt:lpstr>
      <vt:lpstr>b = [(a Å s)2 +(a Å sp)2]1/2 </vt:lpstr>
      <vt:lpstr>b = [(a Å s)2 +(a Å sp)2]1/2 </vt:lpstr>
      <vt:lpstr>b = [(a Å s)2 +(a Å sp)2]1/2 </vt:lpstr>
      <vt:lpstr>b = [(a Å s)2 +(a Å sp)2]1/2 </vt:lpstr>
      <vt:lpstr>b = [(a Å s)2 +(a Å sp)2]1/2 </vt:lpstr>
      <vt:lpstr>Tools</vt:lpstr>
      <vt:lpstr>Domain Engineer Debugging</vt:lpstr>
      <vt:lpstr>History Debugger</vt:lpstr>
      <vt:lpstr>History Debugger</vt:lpstr>
      <vt:lpstr>History Debugger</vt:lpstr>
      <vt:lpstr>History Debugger UI</vt:lpstr>
      <vt:lpstr>Tools</vt:lpstr>
      <vt:lpstr>Degenerate Loops for Edges?</vt:lpstr>
      <vt:lpstr>Architecture Specializations</vt:lpstr>
      <vt:lpstr>Specializations of W.Spart</vt:lpstr>
      <vt:lpstr>Physical Architecture</vt:lpstr>
      <vt:lpstr>Physical Architecture</vt:lpstr>
      <vt:lpstr>Inlining Specialized Partitioning Condition</vt:lpstr>
      <vt:lpstr>Inlining Convolution Definition</vt:lpstr>
      <vt:lpstr>Physical Architecture</vt:lpstr>
      <vt:lpstr>Physical Architecture</vt:lpstr>
      <vt:lpstr>Partially Evaluate the PA</vt:lpstr>
      <vt:lpstr>Specialize the Loop Control</vt:lpstr>
      <vt:lpstr>Degenerate Loops for Edges?</vt:lpstr>
      <vt:lpstr>Analyzing Behavior with History Debugger</vt:lpstr>
      <vt:lpstr>History Debugger Bookmarks</vt:lpstr>
      <vt:lpstr>Tools</vt:lpstr>
      <vt:lpstr>Synchronizing Design Decisions</vt:lpstr>
      <vt:lpstr>Tools</vt:lpstr>
      <vt:lpstr>Pattern Language</vt:lpstr>
      <vt:lpstr>Example Pattern Constructs</vt:lpstr>
      <vt:lpstr>Tools</vt:lpstr>
      <vt:lpstr>Transformations</vt:lpstr>
      <vt:lpstr>Transformation Formats</vt:lpstr>
      <vt:lpstr>Example Transformations</vt:lpstr>
      <vt:lpstr>Use of Example Transformation</vt:lpstr>
      <vt:lpstr>PartitioningCompositeLeaf Transform</vt:lpstr>
      <vt:lpstr>Transformation Pattern Matching</vt:lpstr>
      <vt:lpstr>Transformations</vt:lpstr>
      <vt:lpstr>Tools</vt:lpstr>
      <vt:lpstr>Example Type Inference Rules</vt:lpstr>
      <vt:lpstr>Tools</vt:lpstr>
      <vt:lpstr>Inference Engine</vt:lpstr>
      <vt:lpstr>Code For Image Average</vt:lpstr>
      <vt:lpstr>Slide 53</vt:lpstr>
      <vt:lpstr>End of Tools 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2013-06-28T17:39:35Z</dcterms:created>
  <dcterms:modified xsi:type="dcterms:W3CDTF">2013-09-03T21:52:29Z</dcterms:modified>
</cp:coreProperties>
</file>